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75"/>
  </p:notesMasterIdLst>
  <p:handoutMasterIdLst>
    <p:handoutMasterId r:id="rId76"/>
  </p:handoutMasterIdLst>
  <p:sldIdLst>
    <p:sldId id="319" r:id="rId2"/>
    <p:sldId id="320" r:id="rId3"/>
    <p:sldId id="381" r:id="rId4"/>
    <p:sldId id="436" r:id="rId5"/>
    <p:sldId id="435" r:id="rId6"/>
    <p:sldId id="412" r:id="rId7"/>
    <p:sldId id="417" r:id="rId8"/>
    <p:sldId id="464" r:id="rId9"/>
    <p:sldId id="465" r:id="rId10"/>
    <p:sldId id="371" r:id="rId11"/>
    <p:sldId id="382" r:id="rId12"/>
    <p:sldId id="345" r:id="rId13"/>
    <p:sldId id="380" r:id="rId14"/>
    <p:sldId id="472" r:id="rId15"/>
    <p:sldId id="384" r:id="rId16"/>
    <p:sldId id="409" r:id="rId17"/>
    <p:sldId id="475" r:id="rId18"/>
    <p:sldId id="480" r:id="rId19"/>
    <p:sldId id="481" r:id="rId20"/>
    <p:sldId id="479" r:id="rId21"/>
    <p:sldId id="394" r:id="rId22"/>
    <p:sldId id="395" r:id="rId23"/>
    <p:sldId id="404" r:id="rId24"/>
    <p:sldId id="414" r:id="rId25"/>
    <p:sldId id="415" r:id="rId26"/>
    <p:sldId id="482" r:id="rId27"/>
    <p:sldId id="483" r:id="rId28"/>
    <p:sldId id="474" r:id="rId29"/>
    <p:sldId id="418" r:id="rId30"/>
    <p:sldId id="439" r:id="rId31"/>
    <p:sldId id="440" r:id="rId32"/>
    <p:sldId id="442" r:id="rId33"/>
    <p:sldId id="441" r:id="rId34"/>
    <p:sldId id="443" r:id="rId35"/>
    <p:sldId id="495" r:id="rId36"/>
    <p:sldId id="500" r:id="rId37"/>
    <p:sldId id="507" r:id="rId38"/>
    <p:sldId id="501" r:id="rId39"/>
    <p:sldId id="506" r:id="rId40"/>
    <p:sldId id="499" r:id="rId41"/>
    <p:sldId id="469" r:id="rId42"/>
    <p:sldId id="420" r:id="rId43"/>
    <p:sldId id="470" r:id="rId44"/>
    <p:sldId id="388" r:id="rId45"/>
    <p:sldId id="422" r:id="rId46"/>
    <p:sldId id="427" r:id="rId47"/>
    <p:sldId id="444" r:id="rId48"/>
    <p:sldId id="505" r:id="rId49"/>
    <p:sldId id="453" r:id="rId50"/>
    <p:sldId id="454" r:id="rId51"/>
    <p:sldId id="484" r:id="rId52"/>
    <p:sldId id="485" r:id="rId53"/>
    <p:sldId id="486" r:id="rId54"/>
    <p:sldId id="487" r:id="rId55"/>
    <p:sldId id="488" r:id="rId56"/>
    <p:sldId id="489" r:id="rId57"/>
    <p:sldId id="330" r:id="rId58"/>
    <p:sldId id="340" r:id="rId59"/>
    <p:sldId id="331" r:id="rId60"/>
    <p:sldId id="339" r:id="rId61"/>
    <p:sldId id="338" r:id="rId62"/>
    <p:sldId id="337" r:id="rId63"/>
    <p:sldId id="477" r:id="rId64"/>
    <p:sldId id="370" r:id="rId65"/>
    <p:sldId id="509" r:id="rId66"/>
    <p:sldId id="508" r:id="rId67"/>
    <p:sldId id="493" r:id="rId68"/>
    <p:sldId id="494" r:id="rId69"/>
    <p:sldId id="458" r:id="rId70"/>
    <p:sldId id="504" r:id="rId71"/>
    <p:sldId id="460" r:id="rId72"/>
    <p:sldId id="503" r:id="rId73"/>
    <p:sldId id="467" r:id="rId74"/>
  </p:sldIdLst>
  <p:sldSz cx="9144000" cy="6858000" type="screen4x3"/>
  <p:notesSz cx="6669088" cy="9928225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E285F7-6BF6-48F3-B3DB-A26089C264C6}">
          <p14:sldIdLst>
            <p14:sldId id="319"/>
            <p14:sldId id="320"/>
            <p14:sldId id="381"/>
            <p14:sldId id="436"/>
            <p14:sldId id="435"/>
            <p14:sldId id="412"/>
            <p14:sldId id="417"/>
            <p14:sldId id="464"/>
            <p14:sldId id="465"/>
            <p14:sldId id="371"/>
            <p14:sldId id="382"/>
            <p14:sldId id="345"/>
            <p14:sldId id="380"/>
            <p14:sldId id="472"/>
            <p14:sldId id="384"/>
            <p14:sldId id="409"/>
            <p14:sldId id="475"/>
            <p14:sldId id="480"/>
            <p14:sldId id="481"/>
            <p14:sldId id="479"/>
            <p14:sldId id="394"/>
            <p14:sldId id="395"/>
            <p14:sldId id="404"/>
            <p14:sldId id="414"/>
            <p14:sldId id="415"/>
            <p14:sldId id="482"/>
            <p14:sldId id="483"/>
            <p14:sldId id="474"/>
            <p14:sldId id="418"/>
            <p14:sldId id="439"/>
            <p14:sldId id="440"/>
            <p14:sldId id="442"/>
            <p14:sldId id="441"/>
            <p14:sldId id="443"/>
            <p14:sldId id="495"/>
            <p14:sldId id="500"/>
            <p14:sldId id="507"/>
            <p14:sldId id="501"/>
            <p14:sldId id="506"/>
            <p14:sldId id="499"/>
            <p14:sldId id="469"/>
            <p14:sldId id="420"/>
            <p14:sldId id="470"/>
            <p14:sldId id="388"/>
            <p14:sldId id="422"/>
            <p14:sldId id="427"/>
            <p14:sldId id="444"/>
            <p14:sldId id="505"/>
            <p14:sldId id="453"/>
            <p14:sldId id="454"/>
            <p14:sldId id="484"/>
            <p14:sldId id="485"/>
            <p14:sldId id="486"/>
            <p14:sldId id="487"/>
            <p14:sldId id="488"/>
            <p14:sldId id="489"/>
            <p14:sldId id="330"/>
            <p14:sldId id="340"/>
            <p14:sldId id="331"/>
            <p14:sldId id="339"/>
            <p14:sldId id="338"/>
            <p14:sldId id="337"/>
            <p14:sldId id="477"/>
            <p14:sldId id="370"/>
            <p14:sldId id="509"/>
            <p14:sldId id="508"/>
          </p14:sldIdLst>
        </p14:section>
        <p14:section name="Untitled Section" id="{6F9B43F5-9A42-466A-A888-7C449435FE44}">
          <p14:sldIdLst>
            <p14:sldId id="493"/>
            <p14:sldId id="494"/>
            <p14:sldId id="458"/>
            <p14:sldId id="504"/>
            <p14:sldId id="460"/>
            <p14:sldId id="503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969696"/>
    <a:srgbClr val="4660CC"/>
    <a:srgbClr val="DDDDDD"/>
    <a:srgbClr val="C0C0C0"/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570" autoAdjust="0"/>
  </p:normalViewPr>
  <p:slideViewPr>
    <p:cSldViewPr>
      <p:cViewPr varScale="1">
        <p:scale>
          <a:sx n="80" d="100"/>
          <a:sy n="80" d="100"/>
        </p:scale>
        <p:origin x="152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64" y="77"/>
      </p:cViewPr>
      <p:guideLst>
        <p:guide orient="horz" pos="3127"/>
        <p:guide pos="21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890444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t" anchorCtr="0" compatLnSpc="1">
            <a:prstTxWarp prst="textNoShape">
              <a:avLst/>
            </a:prstTxWarp>
          </a:bodyPr>
          <a:lstStyle>
            <a:lvl1pPr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646" y="1"/>
            <a:ext cx="2890443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t" anchorCtr="0" compatLnSpc="1">
            <a:prstTxWarp prst="textNoShape">
              <a:avLst/>
            </a:prstTxWarp>
          </a:bodyPr>
          <a:lstStyle>
            <a:lvl1pPr algn="r"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2494"/>
            <a:ext cx="2890444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b" anchorCtr="0" compatLnSpc="1">
            <a:prstTxWarp prst="textNoShape">
              <a:avLst/>
            </a:prstTxWarp>
          </a:bodyPr>
          <a:lstStyle>
            <a:lvl1pPr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646" y="9432494"/>
            <a:ext cx="2890443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b" anchorCtr="0" compatLnSpc="1">
            <a:prstTxWarp prst="textNoShape">
              <a:avLst/>
            </a:prstTxWarp>
          </a:bodyPr>
          <a:lstStyle>
            <a:lvl1pPr algn="r" defTabSz="923675">
              <a:defRPr sz="1100">
                <a:latin typeface="Times New Roman" pitchFamily="18" charset="0"/>
              </a:defRPr>
            </a:lvl1pPr>
          </a:lstStyle>
          <a:p>
            <a:fld id="{08F2F3B8-4EA1-4FE4-B005-35D223932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9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890444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t" anchorCtr="0" compatLnSpc="1">
            <a:prstTxWarp prst="textNoShape">
              <a:avLst/>
            </a:prstTxWarp>
          </a:bodyPr>
          <a:lstStyle>
            <a:lvl1pPr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646" y="1"/>
            <a:ext cx="2890443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t" anchorCtr="0" compatLnSpc="1">
            <a:prstTxWarp prst="textNoShape">
              <a:avLst/>
            </a:prstTxWarp>
          </a:bodyPr>
          <a:lstStyle>
            <a:lvl1pPr algn="r"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6125"/>
            <a:ext cx="496252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717" y="4716249"/>
            <a:ext cx="4889654" cy="446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2494"/>
            <a:ext cx="2890444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b" anchorCtr="0" compatLnSpc="1">
            <a:prstTxWarp prst="textNoShape">
              <a:avLst/>
            </a:prstTxWarp>
          </a:bodyPr>
          <a:lstStyle>
            <a:lvl1pPr defTabSz="923675">
              <a:defRPr sz="11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646" y="9432494"/>
            <a:ext cx="2890443" cy="49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9" tIns="46149" rIns="92299" bIns="46149" numCol="1" anchor="b" anchorCtr="0" compatLnSpc="1">
            <a:prstTxWarp prst="textNoShape">
              <a:avLst/>
            </a:prstTxWarp>
          </a:bodyPr>
          <a:lstStyle>
            <a:lvl1pPr algn="r" defTabSz="923675">
              <a:defRPr sz="1100">
                <a:latin typeface="Times New Roman" pitchFamily="18" charset="0"/>
              </a:defRPr>
            </a:lvl1pPr>
          </a:lstStyle>
          <a:p>
            <a:fld id="{06D3893D-8ED9-4B09-BEE5-7C56F2813C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043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9C868-1F27-43C6-AE07-215AD096D553}" type="slidenum">
              <a:rPr lang="en-US"/>
              <a:pPr/>
              <a:t>1</a:t>
            </a:fld>
            <a:endParaRPr 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7296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4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3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0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4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6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Compare different mapping fashions:</a:t>
            </a:r>
            <a:r>
              <a:rPr lang="en-US" baseline="0" dirty="0" smtClean="0"/>
              <a:t> real-time SLAM mapping (non-accurate landmark mapping)</a:t>
            </a:r>
          </a:p>
          <a:p>
            <a:r>
              <a:rPr lang="en-US" baseline="0" dirty="0" smtClean="0"/>
              <a:t>Stop-scan fashion: non real-time but higher density more accurate map generation.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accurate position sensor is very expensive.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3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9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9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1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5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35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37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3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46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Delta theta is know from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lidar</a:t>
            </a:r>
            <a:r>
              <a:rPr lang="en-US" baseline="0" dirty="0" smtClean="0"/>
              <a:t> 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8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26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25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8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6978" indent="-226978">
              <a:buAutoNum type="arabicPeriod"/>
            </a:pPr>
            <a:r>
              <a:rPr lang="en-US" dirty="0" smtClean="0"/>
              <a:t>What is map? Why map is important?</a:t>
            </a:r>
          </a:p>
          <a:p>
            <a:pPr marL="226978" marR="0" indent="-22697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NOAA=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National Oceanic and Atmospheric Administration</a:t>
            </a:r>
          </a:p>
          <a:p>
            <a:pPr marL="226978" marR="0" indent="-22697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Dimension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accurate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226978" marR="0" indent="-22697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Replace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map with Stevens Campus 3D Map?</a:t>
            </a:r>
          </a:p>
          <a:p>
            <a:pPr marL="226978" indent="-226978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03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94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76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8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4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4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53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37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3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71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theodolite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03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67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3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65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37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0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6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44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4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43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2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6978" indent="-226978">
              <a:buAutoNum type="arabicPeriod"/>
            </a:pPr>
            <a:r>
              <a:rPr lang="en-US" dirty="0" smtClean="0"/>
              <a:t>Mention Earthquake Tsunami</a:t>
            </a:r>
            <a:r>
              <a:rPr lang="en-US" baseline="0" dirty="0" smtClean="0"/>
              <a:t> and nuclear radial leakage .</a:t>
            </a:r>
            <a:endParaRPr lang="en-US" dirty="0" smtClean="0"/>
          </a:p>
          <a:p>
            <a:pPr marL="226978" indent="-226978"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carnegie</a:t>
            </a:r>
            <a:r>
              <a:rPr lang="en-US" dirty="0" smtClean="0"/>
              <a:t> building 2</a:t>
            </a:r>
            <a:r>
              <a:rPr lang="en-US" baseline="30000" dirty="0" smtClean="0"/>
              <a:t>nd</a:t>
            </a:r>
            <a:r>
              <a:rPr lang="en-US" dirty="0" smtClean="0"/>
              <a:t> floor 40 </a:t>
            </a:r>
            <a:r>
              <a:rPr lang="en-US" dirty="0" err="1" smtClean="0"/>
              <a:t>pos</a:t>
            </a:r>
            <a:r>
              <a:rPr lang="en-US" dirty="0" smtClean="0"/>
              <a:t> map.</a:t>
            </a:r>
          </a:p>
          <a:p>
            <a:pPr marL="0" indent="0">
              <a:buNone/>
            </a:pPr>
            <a:r>
              <a:rPr lang="en-US" dirty="0" smtClean="0"/>
              <a:t>* Why need robotic</a:t>
            </a:r>
            <a:r>
              <a:rPr lang="en-US" baseline="0" dirty="0" smtClean="0"/>
              <a:t>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3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77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0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8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739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contributions after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88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contributions after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75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</a:t>
            </a:r>
            <a:r>
              <a:rPr lang="en-US" baseline="0" dirty="0" smtClean="0"/>
              <a:t> of robotic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4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8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3893D-8ED9-4B09-BEE5-7C56F2813CE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0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3048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2057400"/>
            <a:ext cx="6511925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3048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i="0">
                <a:solidFill>
                  <a:schemeClr val="tx1"/>
                </a:solidFill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B4EE4B7D-8F96-491B-A596-D9DC317A3C1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3429000" cy="309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3429000" cy="309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tevens-official-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8600" y="6166269"/>
            <a:ext cx="1466469" cy="691731"/>
          </a:xfrm>
          <a:prstGeom prst="rect">
            <a:avLst/>
          </a:prstGeom>
          <a:noFill/>
        </p:spPr>
      </p:pic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76200" y="63246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defRPr/>
            </a:pPr>
            <a:r>
              <a:rPr lang="en-US" altLang="en-US" sz="1200" i="1" dirty="0" smtClean="0">
                <a:solidFill>
                  <a:schemeClr val="bg2"/>
                </a:solidFill>
              </a:rPr>
              <a:t>Robotic Exploration for Mapping: Systems</a:t>
            </a:r>
            <a:r>
              <a:rPr lang="en-US" altLang="en-US" sz="1200" i="1" baseline="0" dirty="0" smtClean="0">
                <a:solidFill>
                  <a:schemeClr val="bg2"/>
                </a:solidFill>
              </a:rPr>
              <a:t> and Algorithms</a:t>
            </a:r>
          </a:p>
          <a:p>
            <a:pPr algn="r">
              <a:defRPr/>
            </a:pPr>
            <a:fld id="{E8C5DE72-A3B7-4525-B7D5-FD1F0FF9B589}" type="slidenum">
              <a:rPr lang="en-US" altLang="en-US" sz="1200" i="0" smtClean="0">
                <a:solidFill>
                  <a:schemeClr val="bg2"/>
                </a:solidFill>
              </a:rPr>
              <a:t>‹#›</a:t>
            </a:fld>
            <a:r>
              <a:rPr lang="en-US" altLang="en-US" sz="1200" i="0" dirty="0" smtClean="0">
                <a:solidFill>
                  <a:schemeClr val="bg2"/>
                </a:solidFill>
              </a:rPr>
              <a:t>/58</a:t>
            </a:r>
            <a:endParaRPr lang="en-US" altLang="en-US" sz="1200" i="0" dirty="0">
              <a:solidFill>
                <a:schemeClr val="bg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3479" name="Freeform 7"/>
          <p:cNvSpPr>
            <a:spLocks noChangeArrowheads="1"/>
          </p:cNvSpPr>
          <p:nvPr/>
        </p:nvSpPr>
        <p:spPr bwMode="auto">
          <a:xfrm>
            <a:off x="228600" y="228600"/>
            <a:ext cx="8610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228600" y="6172200"/>
            <a:ext cx="859536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upload.wikimedia.org/wikipedia/commons/8/8c/Ocean_gravity_map.gif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1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1.emf"/><Relationship Id="rId5" Type="http://schemas.openxmlformats.org/officeDocument/2006/relationships/package" Target="../embeddings/Microsoft_Word_Document2.docx"/><Relationship Id="rId4" Type="http://schemas.openxmlformats.org/officeDocument/2006/relationships/oleObject" Target="../embeddings/oleObject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0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5.wmf"/><Relationship Id="rId9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0.wmf"/><Relationship Id="rId9" Type="http://schemas.openxmlformats.org/officeDocument/2006/relationships/image" Target="../media/image14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6900" y="320675"/>
            <a:ext cx="8089900" cy="1736725"/>
          </a:xfrm>
        </p:spPr>
        <p:txBody>
          <a:bodyPr/>
          <a:lstStyle/>
          <a:p>
            <a:pPr algn="ctr" eaLnBrk="1" hangingPunct="1"/>
            <a:r>
              <a:rPr lang="en-US" sz="4000" b="1" dirty="0" smtClean="0"/>
              <a:t>Robotic Exploration for Mapping:</a:t>
            </a:r>
            <a:br>
              <a:rPr lang="en-US" sz="4000" b="1" dirty="0" smtClean="0"/>
            </a:br>
            <a:r>
              <a:rPr lang="en-US" sz="4000" b="1" dirty="0" smtClean="0"/>
              <a:t>Systems and Algorithms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362200"/>
            <a:ext cx="7696200" cy="2590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sz="2000" b="1" dirty="0" smtClean="0"/>
              <a:t>PhD Candidate:  </a:t>
            </a:r>
            <a:r>
              <a:rPr lang="en-US" sz="2000" b="1" dirty="0" err="1" smtClean="0"/>
              <a:t>Hao</a:t>
            </a:r>
            <a:r>
              <a:rPr lang="en-US" sz="2000" b="1" dirty="0" smtClean="0"/>
              <a:t> Men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PhD Advisor:      Professor Kishore </a:t>
            </a:r>
            <a:r>
              <a:rPr lang="en-US" sz="2000" b="1" dirty="0" err="1" smtClean="0"/>
              <a:t>Pochiraju</a:t>
            </a:r>
            <a:endParaRPr lang="en-US" sz="2000" b="1" dirty="0" smtClean="0"/>
          </a:p>
          <a:p>
            <a:pPr eaLnBrk="1" hangingPunct="1">
              <a:spcBef>
                <a:spcPts val="600"/>
              </a:spcBef>
            </a:pPr>
            <a:endParaRPr lang="en-US" sz="2000" b="1" dirty="0" smtClean="0"/>
          </a:p>
          <a:p>
            <a:pPr eaLnBrk="1" hangingPunct="1">
              <a:spcBef>
                <a:spcPts val="600"/>
              </a:spcBef>
            </a:pPr>
            <a:endParaRPr lang="en-US" sz="1000" b="1" dirty="0" smtClean="0"/>
          </a:p>
          <a:p>
            <a:pPr eaLnBrk="1" hangingPunct="1">
              <a:spcBef>
                <a:spcPts val="0"/>
              </a:spcBef>
            </a:pPr>
            <a:r>
              <a:rPr lang="en-US" sz="2000" dirty="0" smtClean="0"/>
              <a:t>Committee:    </a:t>
            </a:r>
            <a:r>
              <a:rPr lang="en-US" sz="2000" b="1" dirty="0" smtClean="0"/>
              <a:t>	   </a:t>
            </a:r>
            <a:r>
              <a:rPr lang="en-US" sz="2000" dirty="0" smtClean="0"/>
              <a:t>Professor </a:t>
            </a:r>
            <a:r>
              <a:rPr lang="en-US" sz="2000" dirty="0"/>
              <a:t>David J. </a:t>
            </a:r>
            <a:r>
              <a:rPr lang="en-US" sz="2000" dirty="0" err="1" smtClean="0"/>
              <a:t>Cappelleri</a:t>
            </a:r>
            <a:endParaRPr lang="en-US" sz="2000" dirty="0" smtClean="0"/>
          </a:p>
          <a:p>
            <a:pPr eaLnBrk="1" hangingPunct="1">
              <a:spcBef>
                <a:spcPts val="0"/>
              </a:spcBef>
            </a:pPr>
            <a:r>
              <a:rPr lang="en-US" sz="2000" dirty="0"/>
              <a:t>	</a:t>
            </a:r>
            <a:r>
              <a:rPr lang="en-US" sz="2000" dirty="0" smtClean="0"/>
              <a:t>	   Professor </a:t>
            </a:r>
            <a:r>
              <a:rPr lang="en-US" sz="2000" dirty="0"/>
              <a:t>George </a:t>
            </a:r>
            <a:r>
              <a:rPr lang="en-US" sz="2000" dirty="0" err="1" smtClean="0"/>
              <a:t>Kamberov</a:t>
            </a:r>
            <a:endParaRPr lang="en-US" sz="2000" dirty="0" smtClean="0"/>
          </a:p>
          <a:p>
            <a:pPr eaLnBrk="1" hangingPunct="1">
              <a:spcBef>
                <a:spcPts val="0"/>
              </a:spcBef>
            </a:pPr>
            <a:r>
              <a:rPr lang="en-US" sz="2000" dirty="0"/>
              <a:t>	</a:t>
            </a:r>
            <a:r>
              <a:rPr lang="en-US" sz="2000" dirty="0" smtClean="0"/>
              <a:t>	   Professor </a:t>
            </a:r>
            <a:r>
              <a:rPr lang="en-US" sz="2000" dirty="0" err="1"/>
              <a:t>Souran</a:t>
            </a:r>
            <a:r>
              <a:rPr lang="en-US" sz="2000" dirty="0"/>
              <a:t> </a:t>
            </a:r>
            <a:r>
              <a:rPr lang="en-US" sz="2000" dirty="0" err="1"/>
              <a:t>Manoochehri</a:t>
            </a:r>
            <a:r>
              <a:rPr lang="en-US" sz="2000" dirty="0"/>
              <a:t>	</a:t>
            </a:r>
            <a:endParaRPr lang="en-US" sz="2000" dirty="0" smtClean="0"/>
          </a:p>
          <a:p>
            <a:pPr eaLnBrk="1" hangingPunct="1">
              <a:spcBef>
                <a:spcPts val="0"/>
              </a:spcBef>
            </a:pPr>
            <a:r>
              <a:rPr lang="en-US" sz="2000" dirty="0"/>
              <a:t>	</a:t>
            </a:r>
            <a:r>
              <a:rPr lang="en-US" sz="2000" dirty="0" smtClean="0"/>
              <a:t>	   Professor Yan </a:t>
            </a:r>
            <a:r>
              <a:rPr lang="en-US" sz="2000" dirty="0" err="1" smtClean="0"/>
              <a:t>Meng</a:t>
            </a:r>
            <a:r>
              <a:rPr lang="en-US" sz="2000" dirty="0"/>
              <a:t>	</a:t>
            </a:r>
            <a:endParaRPr lang="en-US" sz="2000" b="1" dirty="0" smtClean="0"/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914400" y="5206206"/>
            <a:ext cx="5181600" cy="134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accent1"/>
              </a:buClr>
              <a:buSzPct val="65000"/>
            </a:pPr>
            <a:r>
              <a:rPr lang="en-US" dirty="0"/>
              <a:t>Design and Manufacturing Institute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dirty="0" smtClean="0"/>
              <a:t>Department of Mechanical Engineering </a:t>
            </a:r>
            <a:br>
              <a:rPr lang="en-US" dirty="0" smtClean="0"/>
            </a:br>
            <a:r>
              <a:rPr lang="en-US" dirty="0" smtClean="0"/>
              <a:t>Stevens </a:t>
            </a:r>
            <a:r>
              <a:rPr lang="en-US" dirty="0"/>
              <a:t>Institute of </a:t>
            </a:r>
            <a:r>
              <a:rPr lang="en-US" dirty="0" smtClean="0"/>
              <a:t>Technology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dirty="0"/>
          </a:p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dirty="0" smtClean="0"/>
              <a:t>March 28</a:t>
            </a:r>
            <a:r>
              <a:rPr lang="en-US" baseline="30000" dirty="0" smtClean="0"/>
              <a:t>th</a:t>
            </a:r>
            <a:r>
              <a:rPr lang="en-US" dirty="0" smtClean="0"/>
              <a:t>, 2012</a:t>
            </a:r>
          </a:p>
        </p:txBody>
      </p:sp>
      <p:pic>
        <p:nvPicPr>
          <p:cNvPr id="56322" name="Picture 2" descr="stevens-official-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5257800"/>
            <a:ext cx="2524125" cy="119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38200" y="1676400"/>
            <a:ext cx="76962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sz="2000" b="1" dirty="0" smtClean="0"/>
              <a:t>Doctoral Dissertation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636587"/>
          </a:xfrm>
        </p:spPr>
        <p:txBody>
          <a:bodyPr/>
          <a:lstStyle/>
          <a:p>
            <a:pPr algn="ctr"/>
            <a:r>
              <a:rPr lang="en-US" b="1" dirty="0" smtClean="0"/>
              <a:t>1. Robotic Mapping Systems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89857" y="2743200"/>
            <a:ext cx="8229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457200" indent="-457200" algn="just">
              <a:buAutoNum type="arabicPeriod"/>
            </a:pPr>
            <a:r>
              <a:rPr lang="en-US" sz="2400" b="1" dirty="0" smtClean="0"/>
              <a:t>3D color mapping system .</a:t>
            </a:r>
          </a:p>
          <a:p>
            <a:pPr marL="457200" indent="-457200">
              <a:buAutoNum type="arabicPeriod"/>
            </a:pPr>
            <a:r>
              <a:rPr lang="en-US" sz="2400" b="1" dirty="0" smtClean="0"/>
              <a:t>Mobile carrier to navigate through given area.</a:t>
            </a:r>
          </a:p>
          <a:p>
            <a:pPr marL="457200" indent="-457200">
              <a:buAutoNum type="arabicPeriod"/>
            </a:pPr>
            <a:r>
              <a:rPr lang="en-US" sz="2400" b="1" dirty="0" smtClean="0"/>
              <a:t>Exploration and mapping process.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91000" y="2"/>
            <a:ext cx="11940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Systems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579036" y="0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385018" y="1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763529" y="2"/>
            <a:ext cx="1194017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Exploration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06824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3D Point Cloud Map Generation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1366" y="4005470"/>
            <a:ext cx="8517834" cy="1938130"/>
            <a:chOff x="321366" y="3962400"/>
            <a:chExt cx="8517834" cy="193813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2727632" y="3962400"/>
              <a:ext cx="3324303" cy="1905000"/>
              <a:chOff x="1207783" y="1455023"/>
              <a:chExt cx="3082303" cy="1729277"/>
            </a:xfrm>
          </p:grpSpPr>
          <p:pic>
            <p:nvPicPr>
              <p:cNvPr id="11" name="Picture 2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07783" y="1455023"/>
                <a:ext cx="3082303" cy="1724599"/>
              </a:xfrm>
              <a:prstGeom prst="rect">
                <a:avLst/>
              </a:prstGeom>
              <a:noFill/>
            </p:spPr>
          </p:pic>
          <p:sp>
            <p:nvSpPr>
              <p:cNvPr id="12" name="Text Box 26"/>
              <p:cNvSpPr txBox="1">
                <a:spLocks noChangeArrowheads="1"/>
              </p:cNvSpPr>
              <p:nvPr/>
            </p:nvSpPr>
            <p:spPr bwMode="auto">
              <a:xfrm>
                <a:off x="1533438" y="2810028"/>
                <a:ext cx="2279583" cy="374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2D LIDAR Scan</a:t>
                </a:r>
                <a:endPara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019800" y="3962400"/>
              <a:ext cx="2819400" cy="1918063"/>
              <a:chOff x="5334000" y="3581400"/>
              <a:chExt cx="3317875" cy="2486378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</a:blip>
              <a:srcRect t="8902"/>
              <a:stretch>
                <a:fillRect/>
              </a:stretch>
            </p:blipFill>
            <p:spPr bwMode="auto">
              <a:xfrm>
                <a:off x="5334000" y="3581400"/>
                <a:ext cx="3317875" cy="2053737"/>
              </a:xfrm>
              <a:prstGeom prst="rect">
                <a:avLst/>
              </a:prstGeom>
              <a:noFill/>
            </p:spPr>
          </p:pic>
          <p:sp>
            <p:nvSpPr>
              <p:cNvPr id="10" name="Text Box 26"/>
              <p:cNvSpPr txBox="1">
                <a:spLocks noChangeArrowheads="1"/>
              </p:cNvSpPr>
              <p:nvPr/>
            </p:nvSpPr>
            <p:spPr bwMode="auto">
              <a:xfrm>
                <a:off x="5513345" y="5458178"/>
                <a:ext cx="313853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3D LIDAR scan using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 smtClean="0">
                    <a:latin typeface="+mn-lt"/>
                    <a:ea typeface="Times New Roman" pitchFamily="18" charset="0"/>
                    <a:cs typeface="Times New Roman" pitchFamily="18" charset="0"/>
                  </a:rPr>
                  <a:t>external</a:t>
                </a: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 rotary actuator</a:t>
                </a:r>
                <a:endPara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21366" y="3962400"/>
              <a:ext cx="2438400" cy="1938130"/>
              <a:chOff x="390939" y="4038599"/>
              <a:chExt cx="2438400" cy="1938130"/>
            </a:xfrm>
          </p:grpSpPr>
          <p:sp>
            <p:nvSpPr>
              <p:cNvPr id="7" name="Text Box 26"/>
              <p:cNvSpPr txBox="1">
                <a:spLocks noChangeArrowheads="1"/>
              </p:cNvSpPr>
              <p:nvPr/>
            </p:nvSpPr>
            <p:spPr bwMode="auto">
              <a:xfrm>
                <a:off x="390939" y="5648739"/>
                <a:ext cx="2438400" cy="327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SICK</a:t>
                </a:r>
                <a:r>
                  <a:rPr kumimoji="0" lang="en-US" sz="1600" b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 LMS 200 </a:t>
                </a: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Times New Roman" pitchFamily="18" charset="0"/>
                    <a:cs typeface="Times New Roman" pitchFamily="18" charset="0"/>
                  </a:rPr>
                  <a:t>2D LIDAR</a:t>
                </a:r>
                <a:endPara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363" r="21455"/>
              <a:stretch>
                <a:fillRect/>
              </a:stretch>
            </p:blipFill>
            <p:spPr bwMode="auto">
              <a:xfrm>
                <a:off x="948222" y="4038599"/>
                <a:ext cx="1303957" cy="1581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" name="Content Placeholder 14"/>
          <p:cNvSpPr>
            <a:spLocks noGrp="1"/>
          </p:cNvSpPr>
          <p:nvPr>
            <p:ph idx="1"/>
          </p:nvPr>
        </p:nvSpPr>
        <p:spPr>
          <a:xfrm>
            <a:off x="457200" y="1295400"/>
            <a:ext cx="5867400" cy="2362200"/>
          </a:xfrm>
        </p:spPr>
        <p:txBody>
          <a:bodyPr/>
          <a:lstStyle/>
          <a:p>
            <a:pPr algn="just"/>
            <a:r>
              <a:rPr lang="en-US" dirty="0" smtClean="0"/>
              <a:t>2D Light Detection and Ranging-LIDAR: SICK </a:t>
            </a:r>
            <a:r>
              <a:rPr lang="en-US" dirty="0"/>
              <a:t>LMS </a:t>
            </a:r>
            <a:r>
              <a:rPr lang="en-US" dirty="0" smtClean="0"/>
              <a:t>200.</a:t>
            </a:r>
          </a:p>
          <a:p>
            <a:pPr algn="just"/>
            <a:r>
              <a:rPr lang="en-US" dirty="0"/>
              <a:t>External rotary actuator used to rotate the LIDAR within a </a:t>
            </a:r>
            <a:r>
              <a:rPr lang="en-US" dirty="0" smtClean="0"/>
              <a:t>scene.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position of the rotary actuator is used </a:t>
            </a:r>
            <a:r>
              <a:rPr lang="en-US" dirty="0" smtClean="0"/>
              <a:t>to create the </a:t>
            </a:r>
            <a:r>
              <a:rPr lang="en-US" dirty="0"/>
              <a:t>third dimension.</a:t>
            </a:r>
          </a:p>
          <a:p>
            <a:endParaRPr lang="en-US" dirty="0"/>
          </a:p>
        </p:txBody>
      </p:sp>
      <p:pic>
        <p:nvPicPr>
          <p:cNvPr id="14" name="Content Placeholder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6100" y="1143000"/>
            <a:ext cx="19431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191000" y="2"/>
            <a:ext cx="11940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Systems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579036" y="0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85018" y="1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763529" y="2"/>
            <a:ext cx="1194017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Exploration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9282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7813"/>
            <a:ext cx="8382000" cy="636587"/>
          </a:xfrm>
        </p:spPr>
        <p:txBody>
          <a:bodyPr/>
          <a:lstStyle/>
          <a:p>
            <a:r>
              <a:rPr lang="en-US" sz="2800" dirty="0" smtClean="0"/>
              <a:t>Color Mapping Device &amp; Color Point Clouds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rcRect b="-6728"/>
          <a:stretch>
            <a:fillRect/>
          </a:stretch>
        </p:blipFill>
        <p:spPr bwMode="auto">
          <a:xfrm>
            <a:off x="677694" y="1436131"/>
            <a:ext cx="2762251" cy="220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 rot="5400000">
            <a:off x="830095" y="2426735"/>
            <a:ext cx="2514601" cy="761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753894" y="2579132"/>
            <a:ext cx="2819400" cy="76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3" name="Curved Right Arrow 12"/>
          <p:cNvSpPr/>
          <p:nvPr/>
        </p:nvSpPr>
        <p:spPr bwMode="auto">
          <a:xfrm flipV="1">
            <a:off x="3344694" y="2426732"/>
            <a:ext cx="228600" cy="457200"/>
          </a:xfrm>
          <a:prstGeom prst="curvedRight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urved Right Arrow 13"/>
          <p:cNvSpPr/>
          <p:nvPr/>
        </p:nvSpPr>
        <p:spPr bwMode="auto">
          <a:xfrm rot="5400000" flipH="1" flipV="1">
            <a:off x="2087394" y="978932"/>
            <a:ext cx="190500" cy="495300"/>
          </a:xfrm>
          <a:prstGeom prst="curvedRight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97094" y="2426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θ</a:t>
            </a:r>
            <a:endParaRPr lang="en-US" i="1" dirty="0"/>
          </a:p>
        </p:txBody>
      </p:sp>
      <p:sp>
        <p:nvSpPr>
          <p:cNvPr id="19" name="Rectangle 18"/>
          <p:cNvSpPr/>
          <p:nvPr/>
        </p:nvSpPr>
        <p:spPr>
          <a:xfrm>
            <a:off x="1973094" y="914400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φ</a:t>
            </a:r>
            <a:endParaRPr lang="en-US" i="1" dirty="0"/>
          </a:p>
        </p:txBody>
      </p:sp>
      <p:sp>
        <p:nvSpPr>
          <p:cNvPr id="21" name="Line Callout 2 (No Border) 20"/>
          <p:cNvSpPr/>
          <p:nvPr/>
        </p:nvSpPr>
        <p:spPr bwMode="auto">
          <a:xfrm>
            <a:off x="3809999" y="1588532"/>
            <a:ext cx="2819400" cy="762000"/>
          </a:xfrm>
          <a:prstGeom prst="callout2">
            <a:avLst>
              <a:gd name="adj1" fmla="val 20000"/>
              <a:gd name="adj2" fmla="val 28785"/>
              <a:gd name="adj3" fmla="val 19882"/>
              <a:gd name="adj4" fmla="val -10813"/>
              <a:gd name="adj5" fmla="val 95894"/>
              <a:gd name="adj6" fmla="val -3327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3388" y="1512332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2D LIDAR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rot="16200000" flipH="1">
            <a:off x="577334" y="1937266"/>
            <a:ext cx="1588532" cy="1066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" name="Line Callout 2 (No Border) 30"/>
          <p:cNvSpPr/>
          <p:nvPr/>
        </p:nvSpPr>
        <p:spPr bwMode="auto">
          <a:xfrm>
            <a:off x="3810000" y="3112532"/>
            <a:ext cx="2819400" cy="762000"/>
          </a:xfrm>
          <a:prstGeom prst="callout2">
            <a:avLst>
              <a:gd name="adj1" fmla="val 10000"/>
              <a:gd name="adj2" fmla="val -3866"/>
              <a:gd name="adj3" fmla="val 9882"/>
              <a:gd name="adj4" fmla="val -14022"/>
              <a:gd name="adj5" fmla="val 60239"/>
              <a:gd name="adj6" fmla="val -59054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6200000" flipV="1">
            <a:off x="2933701" y="2693431"/>
            <a:ext cx="685800" cy="3048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669877" y="3036332"/>
            <a:ext cx="7312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Motors</a:t>
            </a:r>
            <a:endParaRPr lang="en-US" sz="1400" dirty="0"/>
          </a:p>
        </p:txBody>
      </p:sp>
      <p:pic>
        <p:nvPicPr>
          <p:cNvPr id="40" name="Content Placeholder 3" descr="DSC_3507.JPG"/>
          <p:cNvPicPr>
            <a:picLocks/>
          </p:cNvPicPr>
          <p:nvPr/>
        </p:nvPicPr>
        <p:blipFill>
          <a:blip r:embed="rId4" cstate="print"/>
          <a:srcRect t="4000"/>
          <a:stretch>
            <a:fillRect/>
          </a:stretch>
        </p:blipFill>
        <p:spPr bwMode="auto">
          <a:xfrm>
            <a:off x="5257800" y="1556249"/>
            <a:ext cx="3492415" cy="194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Content Placeholder 3"/>
          <p:cNvPicPr>
            <a:picLocks/>
          </p:cNvPicPr>
          <p:nvPr/>
        </p:nvPicPr>
        <p:blipFill>
          <a:blip r:embed="rId5" cstate="print"/>
          <a:srcRect l="35211" t="34320" r="5378" b="30177"/>
          <a:stretch>
            <a:fillRect/>
          </a:stretch>
        </p:blipFill>
        <p:spPr bwMode="auto">
          <a:xfrm>
            <a:off x="533402" y="4114799"/>
            <a:ext cx="3581398" cy="159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Content Placeholder 3"/>
          <p:cNvPicPr>
            <a:picLocks/>
          </p:cNvPicPr>
          <p:nvPr/>
        </p:nvPicPr>
        <p:blipFill>
          <a:blip r:embed="rId6" cstate="print"/>
          <a:srcRect l="23033" t="23855" r="7390" b="36817"/>
          <a:stretch>
            <a:fillRect/>
          </a:stretch>
        </p:blipFill>
        <p:spPr bwMode="auto">
          <a:xfrm>
            <a:off x="5257800" y="4114800"/>
            <a:ext cx="3276600" cy="14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76200" y="3654623"/>
            <a:ext cx="48093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Mechanism to register camera image to LIDAR range map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486400" y="3654623"/>
            <a:ext cx="273023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Camera image of urban building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531238" y="5712023"/>
            <a:ext cx="15167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Color range map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5449043" y="5712023"/>
            <a:ext cx="3009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Laser reflective intensity range map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76200" y="1371600"/>
            <a:ext cx="8210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Camera</a:t>
            </a:r>
            <a:endParaRPr lang="en-US" sz="1400" dirty="0"/>
          </a:p>
        </p:txBody>
      </p:sp>
      <p:sp>
        <p:nvSpPr>
          <p:cNvPr id="25" name="Line Callout 2 (No Border) 24"/>
          <p:cNvSpPr/>
          <p:nvPr/>
        </p:nvSpPr>
        <p:spPr bwMode="auto">
          <a:xfrm>
            <a:off x="5638800" y="1676400"/>
            <a:ext cx="2819400" cy="762000"/>
          </a:xfrm>
          <a:prstGeom prst="callout2">
            <a:avLst>
              <a:gd name="adj1" fmla="val -732"/>
              <a:gd name="adj2" fmla="val -191425"/>
              <a:gd name="adj3" fmla="val -381"/>
              <a:gd name="adj4" fmla="val -171130"/>
              <a:gd name="adj5" fmla="val 27190"/>
              <a:gd name="adj6" fmla="val -12995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1000" y="2"/>
            <a:ext cx="11940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Systems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579036" y="0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385018" y="1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63529" y="2"/>
            <a:ext cx="1194017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Exploration</a:t>
            </a:r>
            <a:endParaRPr lang="en-US" sz="1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>
            <a:spLocks/>
          </p:cNvSpPr>
          <p:nvPr/>
        </p:nvSpPr>
        <p:spPr bwMode="auto">
          <a:xfrm>
            <a:off x="457200" y="304800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2400" dirty="0" smtClean="0"/>
              <a:t>Remotely Operated and Autonomous Mapping System (ROAMS) *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152400" y="5791200"/>
            <a:ext cx="906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 B. </a:t>
            </a:r>
            <a:r>
              <a:rPr lang="en-US" sz="1000" dirty="0" err="1"/>
              <a:t>Gebre</a:t>
            </a:r>
            <a:r>
              <a:rPr lang="en-US" sz="1000" dirty="0"/>
              <a:t>, H. Men, K. </a:t>
            </a:r>
            <a:r>
              <a:rPr lang="en-US" sz="1000" dirty="0" err="1"/>
              <a:t>Pochiraju</a:t>
            </a:r>
            <a:r>
              <a:rPr lang="en-US" sz="1000" dirty="0"/>
              <a:t>, “Remotely Operated and Autonomous Mapping System(ROAMS),” </a:t>
            </a:r>
            <a:r>
              <a:rPr lang="en-US" sz="1000" dirty="0" smtClean="0"/>
              <a:t>IEEE </a:t>
            </a:r>
            <a:r>
              <a:rPr lang="en-US" sz="1000" dirty="0"/>
              <a:t>International Conference on  Technologies for Practical Robot </a:t>
            </a:r>
            <a:r>
              <a:rPr lang="en-US" sz="1000" dirty="0" smtClean="0"/>
              <a:t>Applications (</a:t>
            </a:r>
            <a:r>
              <a:rPr lang="en-US" sz="1000" dirty="0" err="1" smtClean="0"/>
              <a:t>TePRA</a:t>
            </a:r>
            <a:r>
              <a:rPr lang="en-US" sz="1000" dirty="0" smtClean="0"/>
              <a:t>), pp173-178,  2009</a:t>
            </a:r>
            <a:endParaRPr lang="en-US" sz="10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390939" y="911423"/>
            <a:ext cx="8610600" cy="4879777"/>
            <a:chOff x="390939" y="1212576"/>
            <a:chExt cx="8610600" cy="4879777"/>
          </a:xfrm>
        </p:grpSpPr>
        <p:pic>
          <p:nvPicPr>
            <p:cNvPr id="97" name="Picture 2" descr="G:\Biruk\Pictures\ROAMS\Tepra\IMG_1349.jpg"/>
            <p:cNvPicPr>
              <a:picLocks noChangeAspect="1" noChangeArrowheads="1"/>
            </p:cNvPicPr>
            <p:nvPr/>
          </p:nvPicPr>
          <p:blipFill>
            <a:blip r:embed="rId3" cstate="print"/>
            <a:srcRect l="24863" r="16501"/>
            <a:stretch>
              <a:fillRect/>
            </a:stretch>
          </p:blipFill>
          <p:spPr bwMode="auto">
            <a:xfrm>
              <a:off x="2753139" y="1288776"/>
              <a:ext cx="3455324" cy="441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8" name="Group 97"/>
            <p:cNvGrpSpPr/>
            <p:nvPr/>
          </p:nvGrpSpPr>
          <p:grpSpPr>
            <a:xfrm>
              <a:off x="390939" y="1212576"/>
              <a:ext cx="8610600" cy="4879777"/>
              <a:chOff x="390939" y="1212576"/>
              <a:chExt cx="8610600" cy="4879777"/>
            </a:xfrm>
          </p:grpSpPr>
          <p:cxnSp>
            <p:nvCxnSpPr>
              <p:cNvPr id="99" name="Straight Arrow Connector 98"/>
              <p:cNvCxnSpPr>
                <a:stCxn id="101" idx="3"/>
              </p:cNvCxnSpPr>
              <p:nvPr/>
            </p:nvCxnSpPr>
            <p:spPr bwMode="auto">
              <a:xfrm flipV="1">
                <a:off x="2753139" y="1517376"/>
                <a:ext cx="1143000" cy="71735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762000" y="5784576"/>
                <a:ext cx="45057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Wide angle front bumper video Camera</a:t>
                </a:r>
                <a:endParaRPr lang="en-US" sz="1400" dirty="0">
                  <a:latin typeface="+mn-lt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90939" y="1219779"/>
                <a:ext cx="2362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Birds eye view Pan-Tilt HD video camera with acoustic microphone</a:t>
                </a:r>
                <a:endParaRPr lang="en-US" sz="1400" dirty="0">
                  <a:latin typeface="+mn-lt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0939" y="2965176"/>
                <a:ext cx="2286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Long range </a:t>
                </a:r>
                <a:r>
                  <a:rPr lang="en-US" sz="1400" dirty="0" smtClean="0"/>
                  <a:t>w</a:t>
                </a:r>
                <a:r>
                  <a:rPr lang="en-US" sz="1400" dirty="0" smtClean="0">
                    <a:latin typeface="+mn-lt"/>
                  </a:rPr>
                  <a:t>ireless communication system </a:t>
                </a:r>
                <a:r>
                  <a:rPr lang="en-US" sz="1400" dirty="0" smtClean="0"/>
                  <a:t>a</a:t>
                </a:r>
                <a:r>
                  <a:rPr lang="en-US" sz="1400" dirty="0" smtClean="0">
                    <a:latin typeface="+mn-lt"/>
                  </a:rPr>
                  <a:t>ntenna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03" name="Straight Arrow Connector 102"/>
              <p:cNvCxnSpPr>
                <a:stCxn id="102" idx="3"/>
              </p:cNvCxnSpPr>
              <p:nvPr/>
            </p:nvCxnSpPr>
            <p:spPr bwMode="auto">
              <a:xfrm>
                <a:off x="2676939" y="3334508"/>
                <a:ext cx="457200" cy="8786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6639339" y="2431776"/>
                <a:ext cx="2209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3-DOF video registered LIDAR Scan Systems. 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05" name="Straight Arrow Connector 104"/>
              <p:cNvCxnSpPr>
                <a:stCxn id="104" idx="1"/>
              </p:cNvCxnSpPr>
              <p:nvPr/>
            </p:nvCxnSpPr>
            <p:spPr bwMode="auto">
              <a:xfrm flipH="1" flipV="1">
                <a:off x="4734339" y="2507976"/>
                <a:ext cx="1905000" cy="18541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6715539" y="3346176"/>
                <a:ext cx="20192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2 Front facing long range (5.5m) IR proximity sensors.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07" name="Straight Arrow Connector 106"/>
              <p:cNvCxnSpPr>
                <a:stCxn id="106" idx="1"/>
              </p:cNvCxnSpPr>
              <p:nvPr/>
            </p:nvCxnSpPr>
            <p:spPr bwMode="auto">
              <a:xfrm flipH="1" flipV="1">
                <a:off x="4886739" y="3269978"/>
                <a:ext cx="1828800" cy="44553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6" idx="1"/>
              </p:cNvCxnSpPr>
              <p:nvPr/>
            </p:nvCxnSpPr>
            <p:spPr bwMode="auto">
              <a:xfrm flipH="1" flipV="1">
                <a:off x="4048539" y="3422378"/>
                <a:ext cx="2667000" cy="29313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6715539" y="5327376"/>
                <a:ext cx="2286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2 Front facing short range (1.5m) IR proximity sensors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10" name="Straight Arrow Connector 109"/>
              <p:cNvCxnSpPr>
                <a:stCxn id="109" idx="1"/>
              </p:cNvCxnSpPr>
              <p:nvPr/>
            </p:nvCxnSpPr>
            <p:spPr bwMode="auto">
              <a:xfrm flipH="1" flipV="1">
                <a:off x="5724939" y="4870177"/>
                <a:ext cx="990600" cy="826531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390939" y="4412976"/>
                <a:ext cx="2438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4 rear facing </a:t>
                </a:r>
                <a:r>
                  <a:rPr lang="en-US" sz="1400" dirty="0" smtClean="0"/>
                  <a:t>l</a:t>
                </a:r>
                <a:r>
                  <a:rPr lang="en-US" sz="1400" dirty="0" smtClean="0">
                    <a:latin typeface="+mn-lt"/>
                  </a:rPr>
                  <a:t>ong range (5.5m) IR proximity sensors. Running across the width of the vehicle.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12" name="Straight Arrow Connector 111"/>
              <p:cNvCxnSpPr>
                <a:stCxn id="111" idx="3"/>
              </p:cNvCxnSpPr>
              <p:nvPr/>
            </p:nvCxnSpPr>
            <p:spPr bwMode="auto">
              <a:xfrm flipV="1">
                <a:off x="2829339" y="4641577"/>
                <a:ext cx="457200" cy="248453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114" idx="1"/>
              </p:cNvCxnSpPr>
              <p:nvPr/>
            </p:nvCxnSpPr>
            <p:spPr bwMode="auto">
              <a:xfrm flipH="1" flipV="1">
                <a:off x="5648739" y="4108178"/>
                <a:ext cx="1066800" cy="59793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6715539" y="4336776"/>
                <a:ext cx="152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On board Quad Core computer (Inside)</a:t>
                </a:r>
                <a:endParaRPr lang="en-US" sz="1400" dirty="0">
                  <a:latin typeface="+mn-lt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67139" y="2279376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Rear facing wide-angle video cameras 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16" name="Straight Arrow Connector 115"/>
              <p:cNvCxnSpPr>
                <a:stCxn id="115" idx="3"/>
              </p:cNvCxnSpPr>
              <p:nvPr/>
            </p:nvCxnSpPr>
            <p:spPr bwMode="auto">
              <a:xfrm flipV="1">
                <a:off x="2524539" y="2279376"/>
                <a:ext cx="1143000" cy="26161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00" idx="0"/>
              </p:cNvCxnSpPr>
              <p:nvPr/>
            </p:nvCxnSpPr>
            <p:spPr bwMode="auto">
              <a:xfrm flipV="1">
                <a:off x="3014870" y="4336776"/>
                <a:ext cx="2557669" cy="14478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6563139" y="1212576"/>
                <a:ext cx="22098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n-lt"/>
                  </a:rPr>
                  <a:t>Forward facing wide angle Camera (main driving camera)</a:t>
                </a:r>
                <a:endParaRPr lang="en-US" sz="1400" dirty="0">
                  <a:latin typeface="+mn-lt"/>
                </a:endParaRPr>
              </a:p>
            </p:txBody>
          </p:sp>
          <p:cxnSp>
            <p:nvCxnSpPr>
              <p:cNvPr id="119" name="Straight Arrow Connector 118"/>
              <p:cNvCxnSpPr>
                <a:stCxn id="118" idx="1"/>
              </p:cNvCxnSpPr>
              <p:nvPr/>
            </p:nvCxnSpPr>
            <p:spPr bwMode="auto">
              <a:xfrm flipH="1">
                <a:off x="4505739" y="1581908"/>
                <a:ext cx="2057400" cy="392667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09" idx="1"/>
              </p:cNvCxnSpPr>
              <p:nvPr/>
            </p:nvCxnSpPr>
            <p:spPr bwMode="auto">
              <a:xfrm flipH="1" flipV="1">
                <a:off x="5877339" y="4717777"/>
                <a:ext cx="838200" cy="978931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none" w="sm" len="sm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/>
          <p:cNvSpPr txBox="1"/>
          <p:nvPr/>
        </p:nvSpPr>
        <p:spPr>
          <a:xfrm>
            <a:off x="4191000" y="2"/>
            <a:ext cx="11940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Systems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579036" y="0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385018" y="1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763529" y="2"/>
            <a:ext cx="1194017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Exploration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58316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04799" y="1371600"/>
            <a:ext cx="4191001" cy="4143375"/>
            <a:chOff x="304799" y="1371600"/>
            <a:chExt cx="4191001" cy="4143375"/>
          </a:xfrm>
        </p:grpSpPr>
        <p:sp>
          <p:nvSpPr>
            <p:cNvPr id="4" name="Rectangle 3"/>
            <p:cNvSpPr/>
            <p:nvPr/>
          </p:nvSpPr>
          <p:spPr bwMode="auto">
            <a:xfrm>
              <a:off x="304799" y="1371600"/>
              <a:ext cx="4163695" cy="4143375"/>
            </a:xfrm>
            <a:prstGeom prst="rect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/>
            <p:cNvPicPr/>
            <p:nvPr/>
          </p:nvPicPr>
          <p:blipFill>
            <a:blip r:embed="rId2" cstate="print"/>
            <a:srcRect l="33311" t="26147" r="42016" b="16019"/>
            <a:stretch>
              <a:fillRect/>
            </a:stretch>
          </p:blipFill>
          <p:spPr bwMode="auto">
            <a:xfrm>
              <a:off x="381000" y="1516061"/>
              <a:ext cx="2378710" cy="382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2667000" y="1600200"/>
              <a:ext cx="1828800" cy="3666490"/>
              <a:chOff x="7499" y="2323"/>
              <a:chExt cx="2880" cy="5774"/>
            </a:xfrm>
          </p:grpSpPr>
          <p:sp>
            <p:nvSpPr>
              <p:cNvPr id="7" name="AutoShape 10"/>
              <p:cNvSpPr>
                <a:spLocks/>
              </p:cNvSpPr>
              <p:nvPr/>
            </p:nvSpPr>
            <p:spPr bwMode="auto">
              <a:xfrm>
                <a:off x="7499" y="2323"/>
                <a:ext cx="143" cy="1929"/>
              </a:xfrm>
              <a:prstGeom prst="rightBrace">
                <a:avLst>
                  <a:gd name="adj1" fmla="val 112413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AutoShape 11"/>
              <p:cNvSpPr>
                <a:spLocks/>
              </p:cNvSpPr>
              <p:nvPr/>
            </p:nvSpPr>
            <p:spPr bwMode="auto">
              <a:xfrm>
                <a:off x="7499" y="4592"/>
                <a:ext cx="143" cy="1236"/>
              </a:xfrm>
              <a:prstGeom prst="rightBrace">
                <a:avLst>
                  <a:gd name="adj1" fmla="val 72028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AutoShape 12"/>
              <p:cNvSpPr>
                <a:spLocks/>
              </p:cNvSpPr>
              <p:nvPr/>
            </p:nvSpPr>
            <p:spPr bwMode="auto">
              <a:xfrm>
                <a:off x="7499" y="6032"/>
                <a:ext cx="143" cy="1005"/>
              </a:xfrm>
              <a:prstGeom prst="rightBrace">
                <a:avLst>
                  <a:gd name="adj1" fmla="val 58566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AutoShape 13"/>
              <p:cNvSpPr>
                <a:spLocks/>
              </p:cNvSpPr>
              <p:nvPr/>
            </p:nvSpPr>
            <p:spPr bwMode="auto">
              <a:xfrm>
                <a:off x="7499" y="7363"/>
                <a:ext cx="143" cy="734"/>
              </a:xfrm>
              <a:prstGeom prst="rightBrace">
                <a:avLst>
                  <a:gd name="adj1" fmla="val 42774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7619" y="2923"/>
                <a:ext cx="2337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/>
                    <a:ea typeface="宋体"/>
                    <a:cs typeface="Times New Roman"/>
                  </a:rPr>
                  <a:t>Survey Initialization</a:t>
                </a:r>
                <a:endParaRPr lang="en-US" sz="1100" dirty="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7619" y="4822"/>
                <a:ext cx="2717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/>
                    <a:ea typeface="宋体"/>
                    <a:cs typeface="Times New Roman"/>
                  </a:rPr>
                  <a:t>Spatial Data Acquisition</a:t>
                </a:r>
                <a:endParaRPr lang="en-US" sz="1100" dirty="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7619" y="6142"/>
                <a:ext cx="2717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/>
                    <a:ea typeface="宋体"/>
                    <a:cs typeface="Times New Roman"/>
                  </a:rPr>
                  <a:t>Complete Surveying</a:t>
                </a:r>
                <a:endParaRPr lang="en-US" sz="1100" dirty="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7662" y="7342"/>
                <a:ext cx="2717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/>
                    <a:ea typeface="宋体"/>
                    <a:cs typeface="Times New Roman"/>
                  </a:rPr>
                  <a:t>Map integration</a:t>
                </a:r>
                <a:endParaRPr lang="en-US" sz="1100" dirty="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4191000" y="2"/>
            <a:ext cx="11940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Systems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579036" y="0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85018" y="1"/>
            <a:ext cx="119401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763529" y="2"/>
            <a:ext cx="1194017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200" dirty="0" smtClean="0"/>
              <a:t>Exploration</a:t>
            </a:r>
            <a:endParaRPr lang="en-US" sz="1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4599305" y="1371600"/>
            <a:ext cx="4316095" cy="4143375"/>
            <a:chOff x="4599305" y="1371600"/>
            <a:chExt cx="4316095" cy="4143375"/>
          </a:xfrm>
        </p:grpSpPr>
        <p:pic>
          <p:nvPicPr>
            <p:cNvPr id="19" name="Picture 1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29150" y="1371600"/>
              <a:ext cx="2597150" cy="4143375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7037705" y="1575435"/>
              <a:ext cx="1877695" cy="3044190"/>
              <a:chOff x="0" y="0"/>
              <a:chExt cx="1878152" cy="3044190"/>
            </a:xfrm>
          </p:grpSpPr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263347" y="2040940"/>
                <a:ext cx="1614805" cy="2717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/>
                    <a:ea typeface="宋体"/>
                    <a:cs typeface="Times New Roman"/>
                  </a:rPr>
                  <a:t>Automated Mapping</a:t>
                </a:r>
                <a:endParaRPr lang="en-US" sz="1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263347" y="504748"/>
                <a:ext cx="1614805" cy="2717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/>
                    <a:ea typeface="宋体"/>
                    <a:cs typeface="Times New Roman"/>
                  </a:rPr>
                  <a:t>Initialization</a:t>
                </a:r>
                <a:endParaRPr lang="en-US" sz="1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23" name="AutoShape 20"/>
              <p:cNvSpPr>
                <a:spLocks/>
              </p:cNvSpPr>
              <p:nvPr/>
            </p:nvSpPr>
            <p:spPr bwMode="auto">
              <a:xfrm>
                <a:off x="0" y="1463040"/>
                <a:ext cx="111125" cy="1581150"/>
              </a:xfrm>
              <a:prstGeom prst="rightBrace">
                <a:avLst>
                  <a:gd name="adj1" fmla="val 210351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AutoShape 21"/>
              <p:cNvSpPr>
                <a:spLocks/>
              </p:cNvSpPr>
              <p:nvPr/>
            </p:nvSpPr>
            <p:spPr bwMode="auto">
              <a:xfrm>
                <a:off x="0" y="0"/>
                <a:ext cx="111125" cy="1219200"/>
              </a:xfrm>
              <a:prstGeom prst="rightBrace">
                <a:avLst>
                  <a:gd name="adj1" fmla="val 60175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 bwMode="auto">
            <a:xfrm>
              <a:off x="4599305" y="1371600"/>
              <a:ext cx="4163695" cy="4143375"/>
            </a:xfrm>
            <a:prstGeom prst="rect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 bwMode="auto">
          <a:xfrm>
            <a:off x="304800" y="277813"/>
            <a:ext cx="83820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2800" dirty="0" smtClean="0"/>
              <a:t>Urban Mapping Process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14400" y="5562599"/>
            <a:ext cx="244624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Traditional mapping process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029200" y="5562600"/>
            <a:ext cx="34772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Robotic exploration and mapping process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8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auto">
          <a:xfrm>
            <a:off x="0" y="0"/>
            <a:ext cx="9150350" cy="838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/>
          <p:cNvSpPr txBox="1">
            <a:spLocks/>
          </p:cNvSpPr>
          <p:nvPr/>
        </p:nvSpPr>
        <p:spPr bwMode="auto">
          <a:xfrm>
            <a:off x="5334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Motivations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endParaRPr lang="en-US" sz="20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6349280" y="2197100"/>
            <a:ext cx="2743200" cy="1371600"/>
          </a:xfrm>
          <a:prstGeom prst="wedgeRoundRectCallout">
            <a:avLst>
              <a:gd name="adj1" fmla="val -35244"/>
              <a:gd name="adj2" fmla="val 67595"/>
              <a:gd name="adj3" fmla="val 16667"/>
            </a:avLst>
          </a:prstGeom>
          <a:solidFill>
            <a:srgbClr val="FFFF00">
              <a:alpha val="7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457200"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1.Initialize </a:t>
            </a:r>
            <a:r>
              <a:rPr lang="en-US" sz="1400" dirty="0">
                <a:solidFill>
                  <a:schemeClr val="tx1"/>
                </a:solidFill>
              </a:rPr>
              <a:t>global coordinate.</a:t>
            </a:r>
          </a:p>
          <a:p>
            <a:pPr indent="-457200"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2.Find </a:t>
            </a:r>
            <a:r>
              <a:rPr lang="en-US" sz="1400" dirty="0">
                <a:solidFill>
                  <a:schemeClr val="tx1"/>
                </a:solidFill>
              </a:rPr>
              <a:t>object in </a:t>
            </a:r>
            <a:r>
              <a:rPr lang="en-US" sz="1400" dirty="0" smtClean="0">
                <a:solidFill>
                  <a:schemeClr val="tx1"/>
                </a:solidFill>
              </a:rPr>
              <a:t>current scene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indent="-457200"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3.Determine next observation </a:t>
            </a:r>
            <a:endParaRPr lang="en-US" sz="1400" dirty="0">
              <a:solidFill>
                <a:schemeClr val="tx1"/>
              </a:solidFill>
            </a:endParaRPr>
          </a:p>
          <a:p>
            <a:pPr indent="-457200">
              <a:defRPr/>
            </a:pPr>
            <a:r>
              <a:rPr lang="en-US" sz="1400" dirty="0">
                <a:solidFill>
                  <a:schemeClr val="tx1"/>
                </a:solidFill>
              </a:rPr>
              <a:t>     position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2463800" y="3171825"/>
            <a:ext cx="3276600" cy="838200"/>
          </a:xfrm>
          <a:prstGeom prst="wedgeRoundRectCallout">
            <a:avLst>
              <a:gd name="adj1" fmla="val 27462"/>
              <a:gd name="adj2" fmla="val 67595"/>
              <a:gd name="adj3" fmla="val 16667"/>
            </a:avLst>
          </a:prstGeom>
          <a:solidFill>
            <a:srgbClr val="FFFF00">
              <a:alpha val="7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defRPr/>
            </a:pPr>
            <a:r>
              <a:rPr lang="en-US" sz="1400" dirty="0">
                <a:solidFill>
                  <a:schemeClr val="tx1"/>
                </a:solidFill>
              </a:rPr>
              <a:t>1. Register into global coordinates.</a:t>
            </a:r>
          </a:p>
          <a:p>
            <a:pPr marL="342900" indent="-342900">
              <a:defRPr/>
            </a:pPr>
            <a:r>
              <a:rPr lang="en-US" sz="1400" dirty="0">
                <a:solidFill>
                  <a:schemeClr val="tx1"/>
                </a:solidFill>
              </a:rPr>
              <a:t>2. Find missed parts in current scene.</a:t>
            </a:r>
          </a:p>
          <a:p>
            <a:pPr marL="342900" indent="-342900"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3. Determine </a:t>
            </a:r>
            <a:r>
              <a:rPr lang="en-US" sz="1400" dirty="0">
                <a:solidFill>
                  <a:schemeClr val="tx1"/>
                </a:solidFill>
              </a:rPr>
              <a:t>next observation position.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6477000" y="4694238"/>
            <a:ext cx="914400" cy="304800"/>
          </a:xfrm>
          <a:prstGeom prst="flowChartAlternateProcess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"/>
          <a:stretch>
            <a:fillRect/>
          </a:stretch>
        </p:blipFill>
        <p:spPr bwMode="auto">
          <a:xfrm>
            <a:off x="0" y="838200"/>
            <a:ext cx="91503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 rot="4087251">
            <a:off x="5922962" y="4365626"/>
            <a:ext cx="112713" cy="77946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6515100" y="3819525"/>
            <a:ext cx="381000" cy="714375"/>
            <a:chOff x="6562627" y="3781719"/>
            <a:chExt cx="381000" cy="714081"/>
          </a:xfrm>
        </p:grpSpPr>
        <p:sp>
          <p:nvSpPr>
            <p:cNvPr id="14" name="Down Arrow 13"/>
            <p:cNvSpPr/>
            <p:nvPr/>
          </p:nvSpPr>
          <p:spPr>
            <a:xfrm>
              <a:off x="6629302" y="4114957"/>
              <a:ext cx="228600" cy="38084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/>
            </a:p>
          </p:txBody>
        </p:sp>
        <p:sp>
          <p:nvSpPr>
            <p:cNvPr id="15" name="10-Point Star 14"/>
            <p:cNvSpPr/>
            <p:nvPr/>
          </p:nvSpPr>
          <p:spPr>
            <a:xfrm>
              <a:off x="6562627" y="3781719"/>
              <a:ext cx="381000" cy="380843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/>
              <a:r>
                <a: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6" name="Group 31"/>
          <p:cNvGrpSpPr>
            <a:grpSpLocks/>
          </p:cNvGrpSpPr>
          <p:nvPr/>
        </p:nvGrpSpPr>
        <p:grpSpPr bwMode="auto">
          <a:xfrm>
            <a:off x="6324600" y="4848225"/>
            <a:ext cx="381000" cy="714375"/>
            <a:chOff x="6562627" y="3781719"/>
            <a:chExt cx="381000" cy="714081"/>
          </a:xfrm>
        </p:grpSpPr>
        <p:sp>
          <p:nvSpPr>
            <p:cNvPr id="17" name="Down Arrow 16"/>
            <p:cNvSpPr/>
            <p:nvPr/>
          </p:nvSpPr>
          <p:spPr>
            <a:xfrm>
              <a:off x="6629302" y="4114957"/>
              <a:ext cx="228600" cy="38084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/>
            </a:p>
          </p:txBody>
        </p:sp>
        <p:sp>
          <p:nvSpPr>
            <p:cNvPr id="18" name="10-Point Star 17"/>
            <p:cNvSpPr/>
            <p:nvPr/>
          </p:nvSpPr>
          <p:spPr>
            <a:xfrm>
              <a:off x="6562627" y="3781719"/>
              <a:ext cx="381000" cy="380843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/>
              <a:r>
                <a: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</p:grpSp>
      <p:sp>
        <p:nvSpPr>
          <p:cNvPr id="19" name="Down Arrow 18"/>
          <p:cNvSpPr/>
          <p:nvPr/>
        </p:nvSpPr>
        <p:spPr>
          <a:xfrm rot="5639490">
            <a:off x="4486275" y="4016376"/>
            <a:ext cx="122237" cy="279876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8319470">
            <a:off x="5680075" y="4953000"/>
            <a:ext cx="120650" cy="59690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grpSp>
        <p:nvGrpSpPr>
          <p:cNvPr id="21" name="Group 36"/>
          <p:cNvGrpSpPr>
            <a:grpSpLocks/>
          </p:cNvGrpSpPr>
          <p:nvPr/>
        </p:nvGrpSpPr>
        <p:grpSpPr bwMode="auto">
          <a:xfrm>
            <a:off x="2514600" y="4572000"/>
            <a:ext cx="381000" cy="714375"/>
            <a:chOff x="6562627" y="3781719"/>
            <a:chExt cx="381000" cy="714081"/>
          </a:xfrm>
        </p:grpSpPr>
        <p:sp>
          <p:nvSpPr>
            <p:cNvPr id="22" name="Down Arrow 21"/>
            <p:cNvSpPr/>
            <p:nvPr/>
          </p:nvSpPr>
          <p:spPr>
            <a:xfrm>
              <a:off x="6629302" y="4114957"/>
              <a:ext cx="228600" cy="38084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/>
            </a:p>
          </p:txBody>
        </p:sp>
        <p:sp>
          <p:nvSpPr>
            <p:cNvPr id="23" name="10-Point Star 22"/>
            <p:cNvSpPr/>
            <p:nvPr/>
          </p:nvSpPr>
          <p:spPr>
            <a:xfrm>
              <a:off x="6562627" y="3781719"/>
              <a:ext cx="381000" cy="380843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/>
              <a:r>
                <a: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 rot="13091574">
            <a:off x="3725863" y="3076575"/>
            <a:ext cx="122237" cy="2314575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>
            <a:off x="4953000" y="4238625"/>
            <a:ext cx="381000" cy="714375"/>
            <a:chOff x="6562627" y="3781719"/>
            <a:chExt cx="381000" cy="714081"/>
          </a:xfrm>
        </p:grpSpPr>
        <p:sp>
          <p:nvSpPr>
            <p:cNvPr id="26" name="Down Arrow 25"/>
            <p:cNvSpPr/>
            <p:nvPr/>
          </p:nvSpPr>
          <p:spPr>
            <a:xfrm>
              <a:off x="6629302" y="4114957"/>
              <a:ext cx="228600" cy="38084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/>
            </a:p>
          </p:txBody>
        </p:sp>
        <p:sp>
          <p:nvSpPr>
            <p:cNvPr id="27" name="10-Point Star 26"/>
            <p:cNvSpPr/>
            <p:nvPr/>
          </p:nvSpPr>
          <p:spPr>
            <a:xfrm>
              <a:off x="6562627" y="3781719"/>
              <a:ext cx="381000" cy="380843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/>
              <a:r>
                <a: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>
            <a:off x="4419600" y="2514600"/>
            <a:ext cx="381000" cy="714375"/>
            <a:chOff x="6562627" y="3781719"/>
            <a:chExt cx="381000" cy="714081"/>
          </a:xfrm>
        </p:grpSpPr>
        <p:sp>
          <p:nvSpPr>
            <p:cNvPr id="29" name="Down Arrow 28"/>
            <p:cNvSpPr/>
            <p:nvPr/>
          </p:nvSpPr>
          <p:spPr>
            <a:xfrm>
              <a:off x="6629302" y="4114957"/>
              <a:ext cx="228600" cy="380843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defRPr/>
              </a:pPr>
              <a:endParaRPr lang="en-US"/>
            </a:p>
          </p:txBody>
        </p:sp>
        <p:sp>
          <p:nvSpPr>
            <p:cNvPr id="30" name="10-Point Star 29"/>
            <p:cNvSpPr/>
            <p:nvPr/>
          </p:nvSpPr>
          <p:spPr>
            <a:xfrm>
              <a:off x="6562627" y="3781719"/>
              <a:ext cx="381000" cy="380843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/>
              <a:r>
                <a:rPr 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50350" cy="609600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Exploration and Mapping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112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9" grpId="0" animBg="1"/>
      <p:bldP spid="20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Stop-Scan Mapping Process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dirty="0" smtClean="0"/>
              <a:t>Advantages:</a:t>
            </a:r>
          </a:p>
          <a:p>
            <a:pPr lvl="1" algn="just"/>
            <a:r>
              <a:rPr lang="en-US" dirty="0"/>
              <a:t>Use low precision position </a:t>
            </a:r>
            <a:r>
              <a:rPr lang="en-US" dirty="0" smtClean="0"/>
              <a:t>information. </a:t>
            </a:r>
            <a:endParaRPr lang="en-US" dirty="0"/>
          </a:p>
          <a:p>
            <a:pPr lvl="1" algn="just"/>
            <a:r>
              <a:rPr lang="en-US" dirty="0" smtClean="0"/>
              <a:t>Generate accurate global map with low cost.</a:t>
            </a:r>
          </a:p>
          <a:p>
            <a:pPr lvl="1" algn="just"/>
            <a:r>
              <a:rPr lang="en-US" dirty="0" smtClean="0"/>
              <a:t>Large scale high density point cloud generation.</a:t>
            </a:r>
          </a:p>
          <a:p>
            <a:pPr algn="just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52217" y="2856131"/>
            <a:ext cx="1422646" cy="3045023"/>
            <a:chOff x="1028454" y="3733800"/>
            <a:chExt cx="1422646" cy="3045023"/>
          </a:xfrm>
        </p:grpSpPr>
        <p:sp>
          <p:nvSpPr>
            <p:cNvPr id="10" name="TextBox 9"/>
            <p:cNvSpPr txBox="1"/>
            <p:nvPr/>
          </p:nvSpPr>
          <p:spPr>
            <a:xfrm>
              <a:off x="1028454" y="3733800"/>
              <a:ext cx="1409946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Sense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8454" y="4648200"/>
              <a:ext cx="1409946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Analysis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1154" y="6440269"/>
              <a:ext cx="1409946" cy="33855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Plan &amp; Act 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 bwMode="auto">
            <a:xfrm>
              <a:off x="1600200" y="4191000"/>
              <a:ext cx="304800" cy="381000"/>
            </a:xfrm>
            <a:prstGeom prst="down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Down Arrow 16"/>
            <p:cNvSpPr/>
            <p:nvPr/>
          </p:nvSpPr>
          <p:spPr bwMode="auto">
            <a:xfrm>
              <a:off x="1600200" y="5983069"/>
              <a:ext cx="304800" cy="381000"/>
            </a:xfrm>
            <a:prstGeom prst="down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Left Brace 20"/>
          <p:cNvSpPr/>
          <p:nvPr/>
        </p:nvSpPr>
        <p:spPr bwMode="auto">
          <a:xfrm>
            <a:off x="2171700" y="5480566"/>
            <a:ext cx="228600" cy="501134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2200" y="2831068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point cloud map from mapping device.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62200" y="5574268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Determine next best vantage position to cover </a:t>
            </a:r>
            <a:r>
              <a:rPr lang="en-US" dirty="0" smtClean="0"/>
              <a:t>unmapped area.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7454" y="4659868"/>
            <a:ext cx="140994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 bwMode="auto">
          <a:xfrm>
            <a:off x="1219200" y="4202668"/>
            <a:ext cx="304800" cy="381000"/>
          </a:xfrm>
          <a:prstGeom prst="downArrow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2200" y="4670167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Register local map into global reference frame.</a:t>
            </a:r>
          </a:p>
        </p:txBody>
      </p:sp>
      <p:sp>
        <p:nvSpPr>
          <p:cNvPr id="27" name="Left Brace 26"/>
          <p:cNvSpPr/>
          <p:nvPr/>
        </p:nvSpPr>
        <p:spPr bwMode="auto">
          <a:xfrm>
            <a:off x="2171700" y="2748697"/>
            <a:ext cx="228600" cy="501134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Left Brace 27"/>
          <p:cNvSpPr/>
          <p:nvPr/>
        </p:nvSpPr>
        <p:spPr bwMode="auto">
          <a:xfrm>
            <a:off x="2171700" y="3704630"/>
            <a:ext cx="228600" cy="501134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Left Brace 30"/>
          <p:cNvSpPr/>
          <p:nvPr/>
        </p:nvSpPr>
        <p:spPr bwMode="auto">
          <a:xfrm>
            <a:off x="2171700" y="4604266"/>
            <a:ext cx="228600" cy="501134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3810000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Identify objects and occlusions, noise filtering, de-sampling.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0" name="TextBox 19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9996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636587"/>
          </a:xfrm>
        </p:spPr>
        <p:txBody>
          <a:bodyPr/>
          <a:lstStyle/>
          <a:p>
            <a:pPr algn="ctr"/>
            <a:r>
              <a:rPr lang="en-US" b="1" dirty="0" smtClean="0"/>
              <a:t>2 Point Cloud Analysis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6200" y="2438400"/>
            <a:ext cx="8915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914400" lvl="1" indent="-457200" algn="just">
              <a:buAutoNum type="arabicPeriod"/>
            </a:pPr>
            <a:r>
              <a:rPr lang="en-US" sz="2400" b="1" dirty="0" smtClean="0"/>
              <a:t>Noise filtering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Point cloud surface normal extraction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Voxel grid based de-sampling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Occlusion detection in 3D space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Exploration grid construction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4288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 rotWithShape="1">
          <a:blip r:embed="rId3"/>
          <a:srcRect l="-79" r="5198"/>
          <a:stretch/>
        </p:blipFill>
        <p:spPr bwMode="auto">
          <a:xfrm>
            <a:off x="612522" y="3248025"/>
            <a:ext cx="3959478" cy="213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430213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617899" y="1143000"/>
            <a:ext cx="7916501" cy="4987925"/>
          </a:xfrm>
        </p:spPr>
        <p:txBody>
          <a:bodyPr/>
          <a:lstStyle/>
          <a:p>
            <a:r>
              <a:rPr lang="en-US" dirty="0"/>
              <a:t>Most of the noise points are outlier points.</a:t>
            </a:r>
          </a:p>
          <a:p>
            <a:r>
              <a:rPr lang="en-US" dirty="0"/>
              <a:t>Rest of the noise comes from the reflection on dark surface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Filter performs based on computing point space density </a:t>
            </a:r>
            <a:r>
              <a:rPr lang="en-US" b="1" i="1" dirty="0" smtClean="0"/>
              <a:t>d</a:t>
            </a:r>
            <a:r>
              <a:rPr lang="en-US" i="1" dirty="0" smtClean="0"/>
              <a:t>=</a:t>
            </a:r>
            <a:r>
              <a:rPr lang="en-US" b="1" i="1" dirty="0" err="1" smtClean="0"/>
              <a:t>N</a:t>
            </a:r>
            <a:r>
              <a:rPr lang="en-US" b="1" i="1" baseline="-25000" dirty="0" err="1" smtClean="0"/>
              <a:t>p</a:t>
            </a:r>
            <a:r>
              <a:rPr lang="en-US" i="1" dirty="0" smtClean="0"/>
              <a:t>/</a:t>
            </a:r>
            <a:r>
              <a:rPr lang="en-US" b="1" i="1" dirty="0" smtClean="0"/>
              <a:t>u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points search in unit space is completed based on </a:t>
            </a:r>
            <a:r>
              <a:rPr lang="en-US" i="1" dirty="0" smtClean="0"/>
              <a:t>k</a:t>
            </a:r>
            <a:r>
              <a:rPr lang="en-US" dirty="0" smtClean="0"/>
              <a:t>-d tree search.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768959" y="3248025"/>
            <a:ext cx="3771483" cy="219348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 rot="1902534">
            <a:off x="1415761" y="4510267"/>
            <a:ext cx="1341120" cy="297180"/>
          </a:xfrm>
          <a:prstGeom prst="round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979385" y="4298951"/>
            <a:ext cx="245173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effectLst/>
                <a:latin typeface="Times New Roman"/>
                <a:ea typeface="宋体"/>
                <a:cs typeface="Times New Roman"/>
              </a:rPr>
              <a:t>Noise Points</a:t>
            </a:r>
            <a:endParaRPr lang="en-US" sz="1600" dirty="0">
              <a:effectLst/>
              <a:latin typeface="Times New Roman"/>
              <a:ea typeface="宋体"/>
              <a:cs typeface="Times New Roman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562507" y="4678046"/>
            <a:ext cx="415290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149299" y="5486400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3D Point Cloud with noise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677609" y="5484257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After noise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74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430213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dirty="0" smtClean="0"/>
              <a:t>Point Surface Normal Extraction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617899" y="1143000"/>
            <a:ext cx="7916501" cy="4987925"/>
          </a:xfrm>
        </p:spPr>
        <p:txBody>
          <a:bodyPr/>
          <a:lstStyle/>
          <a:p>
            <a:r>
              <a:rPr lang="en-US" dirty="0" smtClean="0"/>
              <a:t>Search </a:t>
            </a:r>
            <a:r>
              <a:rPr lang="en-US" b="1" i="1" dirty="0" smtClean="0"/>
              <a:t>k</a:t>
            </a:r>
            <a:r>
              <a:rPr lang="en-US" dirty="0" smtClean="0"/>
              <a:t> nearest points </a:t>
            </a:r>
            <a:r>
              <a:rPr lang="en-US" b="1" i="1" dirty="0" err="1" smtClean="0"/>
              <a:t>P</a:t>
            </a:r>
            <a:r>
              <a:rPr lang="en-US" b="1" i="1" baseline="-25000" dirty="0" err="1" smtClean="0"/>
              <a:t>nn</a:t>
            </a:r>
            <a:r>
              <a:rPr lang="en-US" dirty="0" smtClean="0"/>
              <a:t>{</a:t>
            </a:r>
            <a:r>
              <a:rPr lang="en-US" b="1" i="1" dirty="0" smtClean="0"/>
              <a:t>p</a:t>
            </a:r>
            <a:r>
              <a:rPr lang="en-US" b="1" i="1" baseline="-25000" dirty="0" smtClean="0"/>
              <a:t>1</a:t>
            </a:r>
            <a:r>
              <a:rPr lang="en-US" dirty="0" smtClean="0"/>
              <a:t>,…</a:t>
            </a:r>
            <a:r>
              <a:rPr lang="en-US" b="1" i="1" dirty="0" err="1" smtClean="0"/>
              <a:t>p</a:t>
            </a:r>
            <a:r>
              <a:rPr lang="en-US" b="1" i="1" baseline="-25000" dirty="0" err="1" smtClean="0"/>
              <a:t>k</a:t>
            </a:r>
            <a:r>
              <a:rPr lang="en-US" dirty="0" smtClean="0"/>
              <a:t>} for point </a:t>
            </a:r>
            <a:r>
              <a:rPr lang="en-US" b="1" i="1" dirty="0" smtClean="0"/>
              <a:t>p</a:t>
            </a:r>
            <a:r>
              <a:rPr lang="en-US" b="1" i="1" baseline="-25000" dirty="0" smtClean="0"/>
              <a:t>i.</a:t>
            </a:r>
            <a:endParaRPr lang="en-US" b="1" i="1" baseline="-25000" dirty="0"/>
          </a:p>
          <a:p>
            <a:r>
              <a:rPr lang="en-US" dirty="0" smtClean="0"/>
              <a:t>Fit nearest points set </a:t>
            </a:r>
            <a:r>
              <a:rPr lang="en-US" b="1" i="1" dirty="0" err="1" smtClean="0"/>
              <a:t>P</a:t>
            </a:r>
            <a:r>
              <a:rPr lang="en-US" b="1" i="1" baseline="-25000" dirty="0" err="1" smtClean="0"/>
              <a:t>nn</a:t>
            </a:r>
            <a:r>
              <a:rPr lang="en-US" dirty="0" smtClean="0"/>
              <a:t> into a plane </a:t>
            </a:r>
            <a:r>
              <a:rPr lang="en-US" b="1" i="1" dirty="0" smtClean="0"/>
              <a:t>P</a:t>
            </a:r>
            <a:r>
              <a:rPr lang="en-US" b="1" i="1" baseline="-25000" dirty="0" smtClean="0"/>
              <a:t>l.</a:t>
            </a:r>
          </a:p>
          <a:p>
            <a:r>
              <a:rPr lang="en-US" dirty="0" smtClean="0"/>
              <a:t>Computing the plane surface normal </a:t>
            </a:r>
            <a:r>
              <a:rPr lang="en-US" b="1" i="1" dirty="0" err="1" smtClean="0"/>
              <a:t>n</a:t>
            </a:r>
            <a:r>
              <a:rPr lang="en-US" b="1" i="1" baseline="-25000" dirty="0" err="1" smtClean="0"/>
              <a:t>pl</a:t>
            </a:r>
            <a:r>
              <a:rPr lang="en-US" dirty="0" smtClean="0"/>
              <a:t> as surface normal on </a:t>
            </a:r>
            <a:r>
              <a:rPr lang="en-US" b="1" i="1" dirty="0" smtClean="0"/>
              <a:t>p</a:t>
            </a:r>
            <a:r>
              <a:rPr lang="en-US" b="1" i="1" baseline="-25000" dirty="0" smtClean="0"/>
              <a:t>i.</a:t>
            </a:r>
          </a:p>
        </p:txBody>
      </p: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895600"/>
            <a:ext cx="5486400" cy="24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44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114800"/>
          </a:xfrm>
        </p:spPr>
        <p:txBody>
          <a:bodyPr/>
          <a:lstStyle/>
          <a:p>
            <a:pPr algn="just"/>
            <a:r>
              <a:rPr lang="en-US" dirty="0" smtClean="0"/>
              <a:t>Introduction to robotic mapping &amp; exploration</a:t>
            </a:r>
          </a:p>
          <a:p>
            <a:pPr algn="just"/>
            <a:r>
              <a:rPr lang="en-US" dirty="0" smtClean="0"/>
              <a:t>Research objectives</a:t>
            </a:r>
          </a:p>
          <a:p>
            <a:pPr algn="just"/>
            <a:r>
              <a:rPr lang="en-US" dirty="0" smtClean="0"/>
              <a:t>Robotic exploration and mapping process</a:t>
            </a:r>
            <a:endParaRPr lang="en-US" sz="2000" dirty="0" smtClean="0"/>
          </a:p>
          <a:p>
            <a:pPr algn="just"/>
            <a:r>
              <a:rPr lang="en-US" dirty="0" smtClean="0"/>
              <a:t>System: Remotely Operated Autonomous Mapping System</a:t>
            </a:r>
          </a:p>
          <a:p>
            <a:pPr algn="just"/>
            <a:r>
              <a:rPr lang="en-US" dirty="0" smtClean="0"/>
              <a:t>Color point </a:t>
            </a:r>
            <a:r>
              <a:rPr lang="en-US" dirty="0"/>
              <a:t>c</a:t>
            </a:r>
            <a:r>
              <a:rPr lang="en-US" dirty="0" smtClean="0"/>
              <a:t>loud processing and registration</a:t>
            </a:r>
            <a:endParaRPr lang="en-US" sz="2000" dirty="0" smtClean="0"/>
          </a:p>
          <a:p>
            <a:pPr lvl="1" algn="just"/>
            <a:r>
              <a:rPr lang="en-US" dirty="0" smtClean="0"/>
              <a:t>Point cloud analysis</a:t>
            </a:r>
            <a:endParaRPr lang="en-US" dirty="0"/>
          </a:p>
          <a:p>
            <a:pPr lvl="1" algn="just"/>
            <a:r>
              <a:rPr lang="en-US" sz="1800" dirty="0" smtClean="0"/>
              <a:t>Color point cloud segments coarse registration</a:t>
            </a:r>
          </a:p>
          <a:p>
            <a:pPr lvl="1" algn="just"/>
            <a:r>
              <a:rPr lang="en-US" sz="1800" dirty="0" smtClean="0"/>
              <a:t>Hue Assisted Iterative Closest Point Algorithm for fine registration</a:t>
            </a:r>
          </a:p>
          <a:p>
            <a:pPr algn="just"/>
            <a:r>
              <a:rPr lang="en-US" sz="2000" dirty="0" smtClean="0"/>
              <a:t>Path planning strategy for exploration</a:t>
            </a:r>
          </a:p>
          <a:p>
            <a:pPr algn="just"/>
            <a:r>
              <a:rPr lang="en-US" dirty="0" smtClean="0"/>
              <a:t>Conclusions</a:t>
            </a:r>
          </a:p>
          <a:p>
            <a:pPr algn="just"/>
            <a:r>
              <a:rPr lang="en-US" dirty="0" smtClean="0"/>
              <a:t>Future Works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617899" y="1143000"/>
            <a:ext cx="7916501" cy="4987925"/>
          </a:xfrm>
        </p:spPr>
        <p:txBody>
          <a:bodyPr/>
          <a:lstStyle/>
          <a:p>
            <a:pPr algn="just"/>
            <a:r>
              <a:rPr lang="en-US" dirty="0" smtClean="0"/>
              <a:t>Construct </a:t>
            </a:r>
            <a:r>
              <a:rPr lang="en-US" dirty="0" err="1" smtClean="0"/>
              <a:t>octree</a:t>
            </a:r>
            <a:r>
              <a:rPr lang="en-US" dirty="0" smtClean="0"/>
              <a:t> on the bounding box of point cloud.</a:t>
            </a:r>
            <a:endParaRPr lang="en-US" b="1" i="1" baseline="-25000" dirty="0"/>
          </a:p>
          <a:p>
            <a:pPr algn="just"/>
            <a:r>
              <a:rPr lang="en-US" dirty="0" smtClean="0"/>
              <a:t>Increase </a:t>
            </a:r>
            <a:r>
              <a:rPr lang="en-US" dirty="0" err="1" smtClean="0"/>
              <a:t>octree</a:t>
            </a:r>
            <a:r>
              <a:rPr lang="en-US" dirty="0" smtClean="0"/>
              <a:t> level until reaches desired voxel size.</a:t>
            </a:r>
            <a:endParaRPr lang="en-US" b="1" i="1" baseline="-25000" dirty="0" smtClean="0"/>
          </a:p>
          <a:p>
            <a:pPr algn="just"/>
            <a:r>
              <a:rPr lang="en-US" dirty="0" smtClean="0"/>
              <a:t>Keep one point in each voxel to ensure the even space distribution. </a:t>
            </a:r>
            <a:endParaRPr lang="en-US" b="1" i="1" baseline="-25000" dirty="0" smtClean="0"/>
          </a:p>
        </p:txBody>
      </p:sp>
      <p:pic>
        <p:nvPicPr>
          <p:cNvPr id="28" name="Picture 27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3192780"/>
            <a:ext cx="5486400" cy="282702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430213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dirty="0" smtClean="0"/>
              <a:t>Voxel De-sampling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09900" y="3350060"/>
            <a:ext cx="2167954" cy="1330835"/>
            <a:chOff x="0" y="29343"/>
            <a:chExt cx="2168365" cy="1331225"/>
          </a:xfrm>
        </p:grpSpPr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956427" y="29343"/>
              <a:ext cx="1211938" cy="3048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 marL="0" marR="0" algn="just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FF0000"/>
                  </a:solidFill>
                  <a:effectLst/>
                  <a:latin typeface="Times New Roman"/>
                  <a:ea typeface="宋体"/>
                  <a:cs typeface="Times New Roman"/>
                </a:rPr>
                <a:t>Vantage Position</a:t>
              </a:r>
              <a:endParaRPr lang="en-US" sz="1100" dirty="0">
                <a:effectLst/>
                <a:latin typeface="Times New Roman"/>
                <a:ea typeface="宋体"/>
                <a:cs typeface="Times New Roman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0" y="754911"/>
              <a:ext cx="733647" cy="605657"/>
              <a:chOff x="0" y="0"/>
              <a:chExt cx="733647" cy="605657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38224" y="95693"/>
                <a:ext cx="435935" cy="435344"/>
                <a:chOff x="0" y="0"/>
                <a:chExt cx="435935" cy="435344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 flipH="1">
                  <a:off x="0" y="308344"/>
                  <a:ext cx="116840" cy="127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116958" y="308344"/>
                  <a:ext cx="31897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116958" y="0"/>
                  <a:ext cx="118" cy="30898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 Box 2"/>
              <p:cNvSpPr txBox="1">
                <a:spLocks noChangeArrowheads="1"/>
              </p:cNvSpPr>
              <p:nvPr/>
            </p:nvSpPr>
            <p:spPr bwMode="auto">
              <a:xfrm>
                <a:off x="414670" y="180753"/>
                <a:ext cx="318977" cy="223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solidFill>
                      <a:srgbClr val="FF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X</a:t>
                </a:r>
                <a:endParaRPr lang="en-US" sz="1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23" name="Text Box 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18770" cy="222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solidFill>
                      <a:srgbClr val="FF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Y</a:t>
                </a:r>
                <a:endParaRPr lang="en-US" sz="1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  <p:sp>
            <p:nvSpPr>
              <p:cNvPr id="24" name="Text Box 2"/>
              <p:cNvSpPr txBox="1">
                <a:spLocks noChangeArrowheads="1"/>
              </p:cNvSpPr>
              <p:nvPr/>
            </p:nvSpPr>
            <p:spPr bwMode="auto">
              <a:xfrm>
                <a:off x="138224" y="382772"/>
                <a:ext cx="318770" cy="222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solidFill>
                      <a:srgbClr val="FF0000"/>
                    </a:solidFill>
                    <a:effectLst/>
                    <a:latin typeface="Times New Roman"/>
                    <a:ea typeface="宋体"/>
                    <a:cs typeface="Times New Roman"/>
                  </a:rPr>
                  <a:t>Z</a:t>
                </a:r>
                <a:endParaRPr lang="en-US" sz="1100">
                  <a:effectLst/>
                  <a:latin typeface="Times New Roman"/>
                  <a:ea typeface="宋体"/>
                  <a:cs typeface="Times New Roman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>
              <a:off x="414670" y="297711"/>
              <a:ext cx="563651" cy="6804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0254" y="2861372"/>
            <a:ext cx="8847292" cy="2928306"/>
            <a:chOff x="110254" y="2861372"/>
            <a:chExt cx="8847292" cy="2928306"/>
          </a:xfrm>
        </p:grpSpPr>
        <p:grpSp>
          <p:nvGrpSpPr>
            <p:cNvPr id="3" name="Group 2"/>
            <p:cNvGrpSpPr/>
            <p:nvPr/>
          </p:nvGrpSpPr>
          <p:grpSpPr>
            <a:xfrm>
              <a:off x="110254" y="2861372"/>
              <a:ext cx="8847292" cy="2928306"/>
              <a:chOff x="1233734" y="767556"/>
              <a:chExt cx="9033746" cy="2928306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1233734" y="767556"/>
                <a:ext cx="9033746" cy="292830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9" name="Picture 28"/>
              <p:cNvPicPr/>
              <p:nvPr/>
            </p:nvPicPr>
            <p:blipFill rotWithShape="1">
              <a:blip r:embed="rId4"/>
              <a:srcRect b="8208"/>
              <a:stretch/>
            </p:blipFill>
            <p:spPr bwMode="auto">
              <a:xfrm>
                <a:off x="6899910" y="1399302"/>
                <a:ext cx="1796415" cy="14243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4" name="Picture 33"/>
              <p:cNvPicPr/>
              <p:nvPr/>
            </p:nvPicPr>
            <p:blipFill rotWithShape="1">
              <a:blip r:embed="rId5"/>
              <a:srcRect b="4167"/>
              <a:stretch/>
            </p:blipFill>
            <p:spPr bwMode="auto">
              <a:xfrm>
                <a:off x="1961634" y="1378029"/>
                <a:ext cx="1593850" cy="14668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5" name="Picture 34"/>
              <p:cNvPicPr/>
              <p:nvPr/>
            </p:nvPicPr>
            <p:blipFill rotWithShape="1">
              <a:blip r:embed="rId6"/>
              <a:srcRect b="3178"/>
              <a:stretch/>
            </p:blipFill>
            <p:spPr bwMode="auto">
              <a:xfrm>
                <a:off x="4419600" y="1408827"/>
                <a:ext cx="1679575" cy="14243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762000" y="5105400"/>
              <a:ext cx="1595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Bounding box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21275" y="5105400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level </a:t>
              </a:r>
              <a:r>
                <a:rPr lang="en-US" dirty="0" err="1" smtClean="0"/>
                <a:t>octree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41757" y="5105400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level </a:t>
              </a:r>
              <a:r>
                <a:rPr lang="en-US" dirty="0" err="1" smtClean="0"/>
                <a:t>octree</a:t>
              </a:r>
              <a:endParaRPr lang="en-US" dirty="0"/>
            </a:p>
          </p:txBody>
        </p:sp>
        <p:sp>
          <p:nvSpPr>
            <p:cNvPr id="5" name="Right Arrow 4"/>
            <p:cNvSpPr/>
            <p:nvPr/>
          </p:nvSpPr>
          <p:spPr bwMode="auto">
            <a:xfrm>
              <a:off x="2590800" y="4256115"/>
              <a:ext cx="419100" cy="28670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5175468" y="4215775"/>
              <a:ext cx="419100" cy="28670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8269" y="2729530"/>
            <a:ext cx="8751262" cy="3347660"/>
            <a:chOff x="158269" y="2729530"/>
            <a:chExt cx="8751262" cy="3347660"/>
          </a:xfrm>
        </p:grpSpPr>
        <p:grpSp>
          <p:nvGrpSpPr>
            <p:cNvPr id="7" name="Group 6"/>
            <p:cNvGrpSpPr/>
            <p:nvPr/>
          </p:nvGrpSpPr>
          <p:grpSpPr>
            <a:xfrm>
              <a:off x="158269" y="2729530"/>
              <a:ext cx="8751262" cy="2951479"/>
              <a:chOff x="-3294887" y="398582"/>
              <a:chExt cx="8751262" cy="2951479"/>
            </a:xfrm>
          </p:grpSpPr>
          <p:pic>
            <p:nvPicPr>
              <p:cNvPr id="30" name="Picture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94887" y="398582"/>
                <a:ext cx="4528621" cy="2951479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0844" y="412281"/>
                <a:ext cx="4255531" cy="2937779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559654" y="5694225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Before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90389" y="570785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After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2753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Occlusion in Single Vantage Position Map</a:t>
            </a:r>
            <a:endParaRPr lang="en-US" dirty="0"/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Times New Roman" pitchFamily="18" charset="0"/>
              </a:rPr>
              <a:t>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46"/>
          <p:cNvPicPr/>
          <p:nvPr/>
        </p:nvPicPr>
        <p:blipFill>
          <a:blip r:embed="rId3" cstate="print"/>
          <a:srcRect t="1624"/>
          <a:stretch>
            <a:fillRect/>
          </a:stretch>
        </p:blipFill>
        <p:spPr bwMode="auto">
          <a:xfrm>
            <a:off x="533399" y="1676400"/>
            <a:ext cx="5483225" cy="409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/>
          <p:cNvPicPr/>
          <p:nvPr/>
        </p:nvPicPr>
        <p:blipFill>
          <a:blip r:embed="rId4" cstate="print"/>
          <a:srcRect l="26580" t="13932" r="29569" b="33340"/>
          <a:stretch>
            <a:fillRect/>
          </a:stretch>
        </p:blipFill>
        <p:spPr bwMode="auto">
          <a:xfrm>
            <a:off x="6042024" y="1676400"/>
            <a:ext cx="2628265" cy="203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/>
          <p:cNvPicPr/>
          <p:nvPr/>
        </p:nvPicPr>
        <p:blipFill>
          <a:blip r:embed="rId5" cstate="print"/>
          <a:srcRect l="32004" t="19195" r="25524" b="28173"/>
          <a:stretch>
            <a:fillRect/>
          </a:stretch>
        </p:blipFill>
        <p:spPr bwMode="auto">
          <a:xfrm>
            <a:off x="6042024" y="3736340"/>
            <a:ext cx="262826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Box 2050"/>
          <p:cNvSpPr txBox="1"/>
          <p:nvPr/>
        </p:nvSpPr>
        <p:spPr>
          <a:xfrm>
            <a:off x="2819400" y="3526274"/>
            <a:ext cx="13517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Blind Areas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53" name="Straight Arrow Connector 2052"/>
          <p:cNvCxnSpPr/>
          <p:nvPr/>
        </p:nvCxnSpPr>
        <p:spPr bwMode="auto">
          <a:xfrm flipV="1">
            <a:off x="3437550" y="2514600"/>
            <a:ext cx="0" cy="1011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3429000" y="3895606"/>
            <a:ext cx="0" cy="10573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6324600" y="3020437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Occlusion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flipV="1">
            <a:off x="7356156" y="2514600"/>
            <a:ext cx="166208" cy="4782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216096" y="4424303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Occlusion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 flipV="1">
            <a:off x="7439260" y="4424303"/>
            <a:ext cx="409340" cy="1825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884134" y="5791200"/>
            <a:ext cx="5735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Indoor scanned cloud point cloud map with blind areas and occlusions</a:t>
            </a:r>
            <a:endParaRPr lang="en-US" sz="14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2" name="TextBox 21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46856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343400" y="1143000"/>
            <a:ext cx="32766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Occlusions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How Occlusion Occurs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900" y="1143000"/>
            <a:ext cx="3276600" cy="4987925"/>
          </a:xfrm>
        </p:spPr>
        <p:txBody>
          <a:bodyPr/>
          <a:lstStyle/>
          <a:p>
            <a:r>
              <a:rPr lang="en-US" dirty="0" smtClean="0"/>
              <a:t>Scanner blind area </a:t>
            </a:r>
            <a:endParaRPr lang="en-US" dirty="0"/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Times New Roman" pitchFamily="18" charset="0"/>
              </a:rPr>
              <a:t>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49178" t="10381" r="15459" b="10727"/>
          <a:stretch>
            <a:fillRect/>
          </a:stretch>
        </p:blipFill>
        <p:spPr bwMode="auto">
          <a:xfrm>
            <a:off x="681400" y="1828800"/>
            <a:ext cx="2971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02300" y="3500992"/>
            <a:ext cx="1236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Blind Area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2599100" y="2489318"/>
            <a:ext cx="821350" cy="1011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2599100" y="3870324"/>
            <a:ext cx="821350" cy="10064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4" name="Picture 13"/>
          <p:cNvPicPr/>
          <p:nvPr/>
        </p:nvPicPr>
        <p:blipFill rotWithShape="1">
          <a:blip r:embed="rId4" cstate="print"/>
          <a:srcRect l="27009" t="36540" r="49388" b="27833"/>
          <a:stretch/>
        </p:blipFill>
        <p:spPr bwMode="auto">
          <a:xfrm>
            <a:off x="4790440" y="1513405"/>
            <a:ext cx="238252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/>
          <p:nvPr/>
        </p:nvPicPr>
        <p:blipFill>
          <a:blip r:embed="rId4" cstate="print"/>
          <a:srcRect l="54062" t="34195" r="21354" b="27833"/>
          <a:stretch>
            <a:fillRect/>
          </a:stretch>
        </p:blipFill>
        <p:spPr bwMode="auto">
          <a:xfrm>
            <a:off x="4866640" y="3703120"/>
            <a:ext cx="2389505" cy="230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803140" y="5811936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Point cloud data with occlusions</a:t>
            </a:r>
            <a:endParaRPr lang="en-US" sz="1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20560" y="1828800"/>
            <a:ext cx="18389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Occluded space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0560" y="2625823"/>
            <a:ext cx="20954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Discontinued edge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560" y="2895600"/>
            <a:ext cx="8515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Object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3276600"/>
            <a:ext cx="16209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Scanned area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18" idx="1"/>
          </p:cNvCxnSpPr>
          <p:nvPr/>
        </p:nvCxnSpPr>
        <p:spPr bwMode="auto">
          <a:xfrm flipH="1">
            <a:off x="6351485" y="2013466"/>
            <a:ext cx="669075" cy="184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6351485" y="2637355"/>
            <a:ext cx="745212" cy="1731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5981700" y="2723922"/>
            <a:ext cx="1076928" cy="34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H="1" flipV="1">
            <a:off x="5981700" y="3104194"/>
            <a:ext cx="1076928" cy="34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5" name="TextBox 2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6399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3D Scan Pattern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/>
          <a:srcRect t="4275"/>
          <a:stretch/>
        </p:blipFill>
        <p:spPr bwMode="auto">
          <a:xfrm>
            <a:off x="5161585" y="1524000"/>
            <a:ext cx="3906215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62600" y="5334000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Point measurement on 2D scan plane</a:t>
            </a:r>
            <a:endParaRPr lang="en-US" sz="14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47482" y="1999442"/>
            <a:ext cx="2591118" cy="3052085"/>
            <a:chOff x="457200" y="1968696"/>
            <a:chExt cx="2210118" cy="2603304"/>
          </a:xfrm>
        </p:grpSpPr>
        <p:pic>
          <p:nvPicPr>
            <p:cNvPr id="10" name="Picture 9"/>
            <p:cNvPicPr/>
            <p:nvPr/>
          </p:nvPicPr>
          <p:blipFill rotWithShape="1">
            <a:blip r:embed="rId4" cstate="print"/>
            <a:srcRect l="37331" t="31666" r="34137" b="21983"/>
            <a:stretch/>
          </p:blipFill>
          <p:spPr bwMode="auto">
            <a:xfrm>
              <a:off x="457200" y="1968696"/>
              <a:ext cx="2185670" cy="22193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33400" y="4264223"/>
              <a:ext cx="2133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3D scanner scan pattern</a:t>
              </a:r>
              <a:endParaRPr lang="en-US" sz="1400" i="1" dirty="0"/>
            </a:p>
          </p:txBody>
        </p:sp>
      </p:grpSp>
      <p:pic>
        <p:nvPicPr>
          <p:cNvPr id="3" name="Content Placeholder 3"/>
          <p:cNvPicPr>
            <a:picLocks noGrp="1"/>
          </p:cNvPicPr>
          <p:nvPr>
            <p:ph idx="1"/>
          </p:nvPr>
        </p:nvPicPr>
        <p:blipFill rotWithShape="1">
          <a:blip r:embed="rId5" cstate="print"/>
          <a:srcRect l="43999" t="27222" r="18471" b="22500"/>
          <a:stretch/>
        </p:blipFill>
        <p:spPr bwMode="auto">
          <a:xfrm>
            <a:off x="0" y="1752600"/>
            <a:ext cx="4533767" cy="3796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657600" y="1676400"/>
            <a:ext cx="1143000" cy="3259723"/>
            <a:chOff x="3657600" y="1676400"/>
            <a:chExt cx="1143000" cy="3259723"/>
          </a:xfrm>
        </p:grpSpPr>
        <p:sp>
          <p:nvSpPr>
            <p:cNvPr id="5" name="Line Callout 2 (No Border) 4"/>
            <p:cNvSpPr/>
            <p:nvPr/>
          </p:nvSpPr>
          <p:spPr bwMode="auto">
            <a:xfrm>
              <a:off x="3733800" y="1676400"/>
              <a:ext cx="1066800" cy="287923"/>
            </a:xfrm>
            <a:prstGeom prst="callout2">
              <a:avLst>
                <a:gd name="adj1" fmla="val 54037"/>
                <a:gd name="adj2" fmla="val -2381"/>
                <a:gd name="adj3" fmla="val 54037"/>
                <a:gd name="adj4" fmla="val -50000"/>
                <a:gd name="adj5" fmla="val 346278"/>
                <a:gd name="adj6" fmla="val -75238"/>
              </a:avLst>
            </a:prstGeom>
            <a:noFill/>
            <a:ln w="28575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Scan plane</a:t>
              </a:r>
            </a:p>
          </p:txBody>
        </p:sp>
        <p:sp>
          <p:nvSpPr>
            <p:cNvPr id="6" name="Line Callout 2 (No Border) 5"/>
            <p:cNvSpPr/>
            <p:nvPr/>
          </p:nvSpPr>
          <p:spPr bwMode="auto">
            <a:xfrm>
              <a:off x="3733800" y="2379077"/>
              <a:ext cx="1066800" cy="287923"/>
            </a:xfrm>
            <a:prstGeom prst="callout2">
              <a:avLst>
                <a:gd name="adj1" fmla="val 54037"/>
                <a:gd name="adj2" fmla="val -2381"/>
                <a:gd name="adj3" fmla="val 49626"/>
                <a:gd name="adj4" fmla="val -28571"/>
                <a:gd name="adj5" fmla="val 236005"/>
                <a:gd name="adj6" fmla="val -40714"/>
              </a:avLst>
            </a:prstGeom>
            <a:noFill/>
            <a:ln w="28575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Object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 surface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7" name="Line Callout 2 (No Border) 6"/>
            <p:cNvSpPr/>
            <p:nvPr/>
          </p:nvSpPr>
          <p:spPr bwMode="auto">
            <a:xfrm>
              <a:off x="3733800" y="3750677"/>
              <a:ext cx="1066800" cy="287923"/>
            </a:xfrm>
            <a:prstGeom prst="callout2">
              <a:avLst>
                <a:gd name="adj1" fmla="val 54037"/>
                <a:gd name="adj2" fmla="val -2381"/>
                <a:gd name="adj3" fmla="val 49626"/>
                <a:gd name="adj4" fmla="val -28571"/>
                <a:gd name="adj5" fmla="val 125733"/>
                <a:gd name="adj6" fmla="val -68095"/>
              </a:avLst>
            </a:prstGeom>
            <a:noFill/>
            <a:ln w="28575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Intersection</a:t>
              </a:r>
            </a:p>
          </p:txBody>
        </p:sp>
        <p:sp>
          <p:nvSpPr>
            <p:cNvPr id="8" name="Line Callout 2 (No Border) 7"/>
            <p:cNvSpPr/>
            <p:nvPr/>
          </p:nvSpPr>
          <p:spPr bwMode="auto">
            <a:xfrm>
              <a:off x="3657600" y="4648200"/>
              <a:ext cx="1066800" cy="287923"/>
            </a:xfrm>
            <a:prstGeom prst="callout2">
              <a:avLst>
                <a:gd name="adj1" fmla="val 54037"/>
                <a:gd name="adj2" fmla="val -2381"/>
                <a:gd name="adj3" fmla="val 49626"/>
                <a:gd name="adj4" fmla="val -28571"/>
                <a:gd name="adj5" fmla="val 63980"/>
                <a:gd name="adj6" fmla="val -32381"/>
              </a:avLst>
            </a:prstGeom>
            <a:noFill/>
            <a:ln w="28575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Laser points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6" name="TextBox 15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8231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4" cstate="print"/>
          <a:srcRect r="3512"/>
          <a:stretch/>
        </p:blipFill>
        <p:spPr>
          <a:xfrm>
            <a:off x="3657601" y="1825625"/>
            <a:ext cx="5486400" cy="419417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Occlusion Determination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dirty="0" smtClean="0"/>
              <a:t>Occlusion happens when the </a:t>
            </a:r>
            <a:r>
              <a:rPr lang="en-US" dirty="0"/>
              <a:t>distance </a:t>
            </a:r>
            <a:r>
              <a:rPr lang="en-US" i="1" dirty="0">
                <a:sym typeface="Symbol"/>
              </a:rPr>
              <a:t>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between the </a:t>
            </a:r>
            <a:r>
              <a:rPr lang="en-US" i="1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point and </a:t>
            </a:r>
            <a:r>
              <a:rPr lang="en-US" i="1" dirty="0"/>
              <a:t>i+1</a:t>
            </a:r>
            <a:r>
              <a:rPr lang="en-US" i="1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point become discontinuous.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smtClean="0"/>
              <a:t>Compute </a:t>
            </a:r>
            <a:r>
              <a:rPr lang="en-US" b="1" i="1" dirty="0" smtClean="0">
                <a:latin typeface="Symbol" pitchFamily="18" charset="2"/>
              </a:rPr>
              <a:t>a</a:t>
            </a:r>
            <a:r>
              <a:rPr lang="en-US" b="1" i="1" dirty="0" smtClean="0"/>
              <a:t> to determine occlusions</a:t>
            </a:r>
            <a:br>
              <a:rPr lang="en-US" b="1" i="1" dirty="0" smtClean="0"/>
            </a:br>
            <a:r>
              <a:rPr lang="en-US" b="1" i="1" dirty="0" smtClean="0"/>
              <a:t>Apply </a:t>
            </a:r>
            <a:r>
              <a:rPr lang="en-US" b="1" i="1" dirty="0" smtClean="0">
                <a:latin typeface="Symbol" pitchFamily="18" charset="2"/>
              </a:rPr>
              <a:t>a</a:t>
            </a:r>
            <a:r>
              <a:rPr lang="en-US" b="1" i="1" dirty="0" smtClean="0"/>
              <a:t>=5</a:t>
            </a:r>
            <a:r>
              <a:rPr lang="en-US" b="1" i="1" baseline="30000" dirty="0" smtClean="0"/>
              <a:t>o</a:t>
            </a:r>
            <a:r>
              <a:rPr lang="en-US" b="1" i="1" dirty="0" smtClean="0"/>
              <a:t> as threshold value for occlusion determination</a:t>
            </a:r>
            <a:endParaRPr lang="en-US" b="1" i="1" dirty="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33932"/>
              </p:ext>
            </p:extLst>
          </p:nvPr>
        </p:nvGraphicFramePr>
        <p:xfrm>
          <a:off x="838200" y="2362200"/>
          <a:ext cx="237744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0" name="Equation" r:id="rId5" imgW="1130300" imgH="419100" progId="Equation.DSMT4">
                  <p:embed/>
                </p:oleObj>
              </mc:Choice>
              <mc:Fallback>
                <p:oleObj name="Equation" r:id="rId5" imgW="1130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62200"/>
                        <a:ext cx="2377440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69979"/>
              </p:ext>
            </p:extLst>
          </p:nvPr>
        </p:nvGraphicFramePr>
        <p:xfrm>
          <a:off x="838200" y="3708399"/>
          <a:ext cx="2322127" cy="86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1" name="Equation" r:id="rId7" imgW="1155700" imgH="431800" progId="Equation.DSMT4">
                  <p:embed/>
                </p:oleObj>
              </mc:Choice>
              <mc:Fallback>
                <p:oleObj name="Equation" r:id="rId7" imgW="1155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708399"/>
                        <a:ext cx="2322127" cy="8636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0" name="TextBox 9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7839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Occlusion Detection Results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3" cstate="print"/>
          <a:srcRect t="3889" r="2778" b="4444"/>
          <a:stretch/>
        </p:blipFill>
        <p:spPr bwMode="auto">
          <a:xfrm>
            <a:off x="533400" y="1600200"/>
            <a:ext cx="5562600" cy="4381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 cstate="print"/>
          <a:srcRect l="31944" t="21111" r="26736" b="18334"/>
          <a:stretch/>
        </p:blipFill>
        <p:spPr bwMode="auto">
          <a:xfrm>
            <a:off x="6172200" y="1600199"/>
            <a:ext cx="2552700" cy="2190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5" cstate="print"/>
          <a:srcRect l="31944" t="21667" r="21528" b="17222"/>
          <a:stretch/>
        </p:blipFill>
        <p:spPr bwMode="auto">
          <a:xfrm>
            <a:off x="6172200" y="3886200"/>
            <a:ext cx="2552700" cy="2095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4426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Grid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130787"/>
            <a:ext cx="8077200" cy="336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Advantages:</a:t>
            </a:r>
          </a:p>
          <a:p>
            <a:pPr marL="800100" lvl="1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Represent occupancy information about mapping progress.</a:t>
            </a:r>
          </a:p>
          <a:p>
            <a:pPr marL="800100" lvl="1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Identify obstacles, mapped and unmapped area for exploration.</a:t>
            </a:r>
          </a:p>
          <a:p>
            <a:pPr marL="800100" lvl="1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Computation cost is reduced from the point cloud processing.</a:t>
            </a:r>
          </a:p>
          <a:p>
            <a:pPr marL="285750" lvl="0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Initialization: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Utilize given bounding for exploration as boundary of exploration grid.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Decide grid size based on the characteristics of mapping platform.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On each grid, determine </a:t>
            </a:r>
            <a:r>
              <a:rPr lang="en-US" sz="1600" b="1" i="1" kern="0" dirty="0" smtClean="0">
                <a:solidFill>
                  <a:srgbClr val="000000"/>
                </a:solidFill>
                <a:latin typeface="Arial"/>
              </a:rPr>
              <a:t>N</a:t>
            </a: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 elevation levels to describe point distribution.</a:t>
            </a:r>
          </a:p>
          <a:p>
            <a:pPr marL="285750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Update: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For every point in latest generated point cloud, project them on exploration grid.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sz="1600" kern="0" dirty="0" smtClean="0">
                <a:solidFill>
                  <a:srgbClr val="000000"/>
                </a:solidFill>
                <a:latin typeface="Arial"/>
              </a:rPr>
              <a:t>Analyze z distribution pattern to identify objects.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2436257"/>
            <a:ext cx="8382000" cy="3352800"/>
            <a:chOff x="457200" y="2667000"/>
            <a:chExt cx="8382000" cy="3352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457200" y="2667000"/>
              <a:ext cx="8382000" cy="3352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5" name="Picture 1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782" y="2743200"/>
              <a:ext cx="3861018" cy="2443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923920"/>
              <a:ext cx="3733800" cy="2415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981200" y="5410200"/>
              <a:ext cx="19928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 smtClean="0">
                  <a:solidFill>
                    <a:srgbClr val="000000"/>
                  </a:solidFill>
                  <a:latin typeface="Arial"/>
                </a:rPr>
                <a:t>Color Point Cloud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59864" y="5410200"/>
              <a:ext cx="18389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 smtClean="0">
                  <a:solidFill>
                    <a:srgbClr val="000000"/>
                  </a:solidFill>
                  <a:latin typeface="Arial"/>
                </a:rPr>
                <a:t>Exploration Grid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37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Grid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130787"/>
            <a:ext cx="8077200" cy="106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Object Identification</a:t>
            </a:r>
            <a:endParaRPr lang="en-US" sz="2000" kern="0" dirty="0">
              <a:solidFill>
                <a:srgbClr val="000000"/>
              </a:solidFill>
              <a:latin typeface="Arial"/>
            </a:endParaRPr>
          </a:p>
          <a:p>
            <a:pPr marL="669925" lvl="1" indent="-325438" algn="just" eaLnBrk="0" hangingPunct="0">
              <a:spcBef>
                <a:spcPct val="20000"/>
              </a:spcBef>
              <a:buClr>
                <a:srgbClr val="3B812F"/>
              </a:buClr>
              <a:buSzPct val="60000"/>
              <a:buFont typeface="Wingdings" pitchFamily="2" charset="2"/>
              <a:buChar char="q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Analyze z-direction point distribution on each grid with known patterns.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669925" lvl="1" indent="-325438" algn="just" eaLnBrk="0" hangingPunct="0">
              <a:spcBef>
                <a:spcPct val="20000"/>
              </a:spcBef>
              <a:buClr>
                <a:srgbClr val="3B812F"/>
              </a:buClr>
              <a:buSzPct val="60000"/>
              <a:buFont typeface="Wingdings" pitchFamily="2" charset="2"/>
              <a:buChar char="q"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Identify obstacles, ground surface and unmapped area.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293012" y="5555084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rgbClr val="000000"/>
                </a:solidFill>
                <a:latin typeface="Arial"/>
              </a:rPr>
              <a:t>Wall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66" y="2639574"/>
            <a:ext cx="3817034" cy="286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84006"/>
            <a:ext cx="3698084" cy="297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5646729" y="555508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rgbClr val="000000"/>
                </a:solidFill>
                <a:latin typeface="Arial"/>
              </a:rPr>
              <a:t>Ground and roof</a:t>
            </a:r>
            <a:endParaRPr lang="en-US" dirty="0"/>
          </a:p>
        </p:txBody>
      </p:sp>
      <p:pic>
        <p:nvPicPr>
          <p:cNvPr id="18" name="Picture 17"/>
          <p:cNvPicPr/>
          <p:nvPr/>
        </p:nvPicPr>
        <p:blipFill rotWithShape="1">
          <a:blip r:embed="rId4"/>
          <a:srcRect l="51524" t="33468" b="25643"/>
          <a:stretch/>
        </p:blipFill>
        <p:spPr bwMode="auto">
          <a:xfrm>
            <a:off x="948098" y="2362200"/>
            <a:ext cx="7458729" cy="3562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64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636587"/>
          </a:xfrm>
        </p:spPr>
        <p:txBody>
          <a:bodyPr/>
          <a:lstStyle/>
          <a:p>
            <a:pPr algn="ctr"/>
            <a:r>
              <a:rPr lang="en-US" b="1" dirty="0" smtClean="0"/>
              <a:t>3 Color Point Cloud Registration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6200" y="3200400"/>
            <a:ext cx="8915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914400" lvl="1" indent="-457200" algn="just">
              <a:buAutoNum type="arabicPeriod"/>
            </a:pPr>
            <a:r>
              <a:rPr lang="en-US" sz="2400" b="1" dirty="0" smtClean="0"/>
              <a:t>Hue invariance analysis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Hue assisted color point cloud registration on EGI (coarse registration)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Hue Assistant ICP (HICP) algorithm (fine registration)</a:t>
            </a:r>
            <a:endParaRPr lang="en-US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4" name="TextBox 1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88095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Registration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87925"/>
          </a:xfrm>
        </p:spPr>
        <p:txBody>
          <a:bodyPr/>
          <a:lstStyle/>
          <a:p>
            <a:pPr algn="just"/>
            <a:r>
              <a:rPr lang="en-US" dirty="0" smtClean="0"/>
              <a:t>Two point clouds (Data &amp; Model) are registered together into a single frame by </a:t>
            </a:r>
            <a:r>
              <a:rPr lang="en-US" b="1" dirty="0" smtClean="0"/>
              <a:t>rigid translation and rotation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b="1" dirty="0" smtClean="0"/>
              <a:t>Approach</a:t>
            </a:r>
          </a:p>
          <a:p>
            <a:pPr algn="just"/>
            <a:r>
              <a:rPr lang="en-US" dirty="0" smtClean="0"/>
              <a:t>Set up model and point cloud with their local reference frames.</a:t>
            </a:r>
          </a:p>
          <a:p>
            <a:pPr algn="just"/>
            <a:r>
              <a:rPr lang="en-US" dirty="0" smtClean="0"/>
              <a:t>Rough alignment based on spherical and translational correlation algorithm. </a:t>
            </a:r>
            <a:endParaRPr lang="en-US" dirty="0"/>
          </a:p>
          <a:p>
            <a:pPr algn="just"/>
            <a:r>
              <a:rPr lang="en-US" dirty="0" smtClean="0"/>
              <a:t>Fine registration with high precision based on Iterative Closest Point (ICP) algorithm.</a:t>
            </a:r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6916"/>
          <a:stretch>
            <a:fillRect/>
          </a:stretch>
        </p:blipFill>
        <p:spPr bwMode="auto">
          <a:xfrm>
            <a:off x="76200" y="3971290"/>
            <a:ext cx="2560320" cy="1687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 l="32190" r="5228"/>
          <a:stretch>
            <a:fillRect/>
          </a:stretch>
        </p:blipFill>
        <p:spPr bwMode="auto">
          <a:xfrm>
            <a:off x="2788920" y="3971288"/>
            <a:ext cx="2228850" cy="167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024125"/>
            <a:ext cx="4419600" cy="16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Plus 1"/>
          <p:cNvSpPr/>
          <p:nvPr/>
        </p:nvSpPr>
        <p:spPr bwMode="auto">
          <a:xfrm>
            <a:off x="2362200" y="4681380"/>
            <a:ext cx="274320" cy="271620"/>
          </a:xfrm>
          <a:prstGeom prst="mathPlus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qual 7"/>
          <p:cNvSpPr/>
          <p:nvPr/>
        </p:nvSpPr>
        <p:spPr bwMode="auto">
          <a:xfrm>
            <a:off x="4876800" y="4724400"/>
            <a:ext cx="304800" cy="218760"/>
          </a:xfrm>
          <a:prstGeom prst="mathEqual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55626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</a:t>
            </a:r>
            <a:endParaRPr lang="en-US" sz="1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55626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Model</a:t>
            </a:r>
            <a:endParaRPr lang="en-US" sz="1400" dirty="0"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2" name="TextBox 11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1679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Introduction: Map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7925"/>
          </a:xfrm>
        </p:spPr>
        <p:txBody>
          <a:bodyPr/>
          <a:lstStyle/>
          <a:p>
            <a:pPr algn="just"/>
            <a:r>
              <a:rPr lang="en-US" dirty="0"/>
              <a:t>Map is a static </a:t>
            </a:r>
            <a:r>
              <a:rPr lang="en-US" b="1" dirty="0"/>
              <a:t>visual representation</a:t>
            </a:r>
            <a:r>
              <a:rPr lang="en-US" dirty="0"/>
              <a:t> of an area to symbolically describe dimensions and relationships between elements of specific space such objects, regions and </a:t>
            </a:r>
            <a:r>
              <a:rPr lang="en-US" dirty="0" smtClean="0"/>
              <a:t>themes [S. </a:t>
            </a:r>
            <a:r>
              <a:rPr lang="en-US" dirty="0" err="1" smtClean="0"/>
              <a:t>Thrun</a:t>
            </a:r>
            <a:r>
              <a:rPr lang="en-US" dirty="0" smtClean="0"/>
              <a:t> 2002].</a:t>
            </a:r>
            <a:endParaRPr lang="en-US" dirty="0"/>
          </a:p>
        </p:txBody>
      </p:sp>
      <p:pic>
        <p:nvPicPr>
          <p:cNvPr id="17416" name="Picture 8" descr="File:Ocean gravity map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055962"/>
            <a:ext cx="2743200" cy="162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304800" y="3668862"/>
            <a:ext cx="3048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/>
              <a:t>Map of large underwater features</a:t>
            </a: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, NOAA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20" name="Picture 12" descr="File:EU Pop2008 10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098" y="2055962"/>
            <a:ext cx="2013502" cy="163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Box 26"/>
          <p:cNvSpPr txBox="1">
            <a:spLocks noChangeArrowheads="1"/>
          </p:cNvSpPr>
          <p:nvPr/>
        </p:nvSpPr>
        <p:spPr bwMode="auto">
          <a:xfrm>
            <a:off x="2730500" y="3668862"/>
            <a:ext cx="3594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/>
              <a:t>Map of </a:t>
            </a:r>
            <a:r>
              <a:rPr lang="en-US" sz="1200" dirty="0" smtClean="0"/>
              <a:t>EU population distribution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22" name="Picture 1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4" t="10068" r="-1" b="35306"/>
          <a:stretch/>
        </p:blipFill>
        <p:spPr bwMode="auto">
          <a:xfrm>
            <a:off x="411688" y="4038600"/>
            <a:ext cx="2776012" cy="181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5778" y="5880100"/>
            <a:ext cx="3594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 smtClean="0"/>
              <a:t>Map of Hoboken</a:t>
            </a: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, USGS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03" y="3960962"/>
            <a:ext cx="2577475" cy="19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3599878" y="5880099"/>
            <a:ext cx="2895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 smtClean="0"/>
              <a:t>Stevens Campus 3D Map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25" name="Picture 17" descr="http://www.verizonwirelesscentermn.com/upload/images/BuildingMa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78" y="3932779"/>
            <a:ext cx="1734122" cy="19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26"/>
          <p:cNvSpPr txBox="1">
            <a:spLocks noChangeArrowheads="1"/>
          </p:cNvSpPr>
          <p:nvPr/>
        </p:nvSpPr>
        <p:spPr bwMode="auto">
          <a:xfrm>
            <a:off x="6096000" y="5880099"/>
            <a:ext cx="3594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 smtClean="0"/>
              <a:t>Building 2D Drawing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640" y="3932779"/>
            <a:ext cx="3568075" cy="1934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24" y="2055962"/>
            <a:ext cx="2362333" cy="163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5638800" y="3670300"/>
            <a:ext cx="3594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r>
              <a:rPr lang="en-US" sz="1200" dirty="0" smtClean="0"/>
              <a:t>Hudson Highlands State Park Topological Map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8822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Alignment with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dirty="0"/>
              <a:t>Extended Gaussian Image </a:t>
            </a:r>
            <a:r>
              <a:rPr lang="en-US" dirty="0" smtClean="0"/>
              <a:t>(EGI) algorithm </a:t>
            </a:r>
            <a:r>
              <a:rPr lang="en-US" dirty="0"/>
              <a:t>provides non-iterative solution for point cloud </a:t>
            </a:r>
            <a:r>
              <a:rPr lang="en-US" dirty="0" smtClean="0"/>
              <a:t>registration.</a:t>
            </a:r>
          </a:p>
          <a:p>
            <a:pPr algn="just"/>
            <a:r>
              <a:rPr lang="en-US" dirty="0" smtClean="0"/>
              <a:t>Point </a:t>
            </a:r>
            <a:r>
              <a:rPr lang="en-US" dirty="0"/>
              <a:t>cloud </a:t>
            </a:r>
            <a:r>
              <a:rPr lang="en-US" dirty="0" smtClean="0"/>
              <a:t>surface normal histogram </a:t>
            </a:r>
            <a:r>
              <a:rPr lang="en-US" dirty="0"/>
              <a:t>on </a:t>
            </a:r>
            <a:r>
              <a:rPr lang="en-US" dirty="0" smtClean="0"/>
              <a:t>Extended </a:t>
            </a:r>
            <a:r>
              <a:rPr lang="en-US" dirty="0"/>
              <a:t>Gaussian </a:t>
            </a:r>
            <a:r>
              <a:rPr lang="en-US" dirty="0" smtClean="0"/>
              <a:t>sphere.</a:t>
            </a:r>
          </a:p>
          <a:p>
            <a:pPr algn="just"/>
            <a:r>
              <a:rPr lang="en-US" dirty="0"/>
              <a:t>The alignment </a:t>
            </a:r>
            <a:r>
              <a:rPr lang="en-US" dirty="0" smtClean="0"/>
              <a:t>is determined by </a:t>
            </a:r>
            <a:r>
              <a:rPr lang="en-US" dirty="0"/>
              <a:t>maximizing the correlation function between their extended Gaussian </a:t>
            </a:r>
            <a:r>
              <a:rPr lang="en-US" dirty="0" smtClean="0"/>
              <a:t>Images.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EGI is applied to solve rigid rotation </a:t>
            </a:r>
            <a:r>
              <a:rPr lang="en-US" b="1" i="1" dirty="0" smtClean="0"/>
              <a:t>R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smtClean="0"/>
              <a:t>translation </a:t>
            </a:r>
            <a:r>
              <a:rPr lang="en-US" b="1" i="1" dirty="0" smtClean="0"/>
              <a:t>T.</a:t>
            </a:r>
          </a:p>
          <a:p>
            <a:r>
              <a:rPr lang="en-US" dirty="0" smtClean="0"/>
              <a:t>Rotation alignment is determined before </a:t>
            </a:r>
            <a:br>
              <a:rPr lang="en-US" dirty="0" smtClean="0"/>
            </a:br>
            <a:r>
              <a:rPr lang="en-US" dirty="0" smtClean="0"/>
              <a:t>translation alignment.</a:t>
            </a:r>
          </a:p>
          <a:p>
            <a:r>
              <a:rPr lang="en-US" dirty="0" smtClean="0"/>
              <a:t>Stanford bunny point clouds have been </a:t>
            </a:r>
            <a:br>
              <a:rPr lang="en-US" dirty="0" smtClean="0"/>
            </a:br>
            <a:r>
              <a:rPr lang="en-US" dirty="0" smtClean="0"/>
              <a:t>applied as benchmark for coarse alignment</a:t>
            </a:r>
            <a:br>
              <a:rPr lang="en-US" dirty="0" smtClean="0"/>
            </a:br>
            <a:r>
              <a:rPr lang="en-US" dirty="0" smtClean="0"/>
              <a:t>verification.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146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67400" y="57120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EGI </a:t>
            </a:r>
            <a:r>
              <a:rPr lang="en-US" sz="1400" dirty="0"/>
              <a:t> </a:t>
            </a:r>
            <a:r>
              <a:rPr lang="en-US" sz="1400" dirty="0" smtClean="0"/>
              <a:t>of point cloud normal histogram</a:t>
            </a:r>
            <a:endParaRPr lang="en-US" sz="1400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1724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Rotation 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dirty="0" smtClean="0"/>
              <a:t>Rotation alignment is targeting to maximize the correlation function about rotation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(ω)</a:t>
            </a:r>
            <a:r>
              <a:rPr lang="en-US" dirty="0"/>
              <a:t> and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(ω) </a:t>
            </a:r>
            <a:r>
              <a:rPr lang="en-US" dirty="0" smtClean="0"/>
              <a:t>are the surface normal histograms on EGI.</a:t>
            </a:r>
          </a:p>
          <a:p>
            <a:r>
              <a:rPr lang="en-US" i="1" dirty="0" smtClean="0"/>
              <a:t>ω </a:t>
            </a:r>
            <a:r>
              <a:rPr lang="en-US" dirty="0" smtClean="0"/>
              <a:t>is the point cloud surface normal vector. </a:t>
            </a:r>
          </a:p>
          <a:p>
            <a:r>
              <a:rPr lang="en-US" dirty="0"/>
              <a:t>rotation matrix  . </a:t>
            </a:r>
            <a:r>
              <a:rPr lang="en-US" dirty="0" smtClean="0"/>
              <a:t>		, SO(3) is a Lie rotation group about origin, R can be described as </a:t>
            </a:r>
            <a:r>
              <a:rPr lang="en-US" i="1" dirty="0" smtClean="0"/>
              <a:t>R=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z</a:t>
            </a:r>
            <a:r>
              <a:rPr lang="en-US" i="1" dirty="0" smtClean="0"/>
              <a:t>(α)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y</a:t>
            </a:r>
            <a:r>
              <a:rPr lang="en-US" i="1" dirty="0" smtClean="0"/>
              <a:t>(</a:t>
            </a:r>
            <a:r>
              <a:rPr lang="en-US" i="1" dirty="0"/>
              <a:t>β</a:t>
            </a:r>
            <a:r>
              <a:rPr lang="en-US" dirty="0"/>
              <a:t> </a:t>
            </a:r>
            <a:r>
              <a:rPr lang="en-US" i="1" dirty="0" smtClean="0"/>
              <a:t>)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z</a:t>
            </a:r>
            <a:r>
              <a:rPr lang="en-US" i="1" baseline="-25000" dirty="0" smtClean="0"/>
              <a:t>.</a:t>
            </a:r>
            <a:r>
              <a:rPr lang="en-US" i="1" dirty="0" smtClean="0"/>
              <a:t>(γ)</a:t>
            </a:r>
          </a:p>
          <a:p>
            <a:r>
              <a:rPr lang="en-US" dirty="0" smtClean="0"/>
              <a:t>The spherical correlation G(R) is solved in Fourier domain.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963698"/>
              </p:ext>
            </p:extLst>
          </p:nvPr>
        </p:nvGraphicFramePr>
        <p:xfrm>
          <a:off x="1143000" y="2057400"/>
          <a:ext cx="49895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4" name="Equation" r:id="rId4" imgW="1968500" imgH="330200" progId="Equation.DSMT4">
                  <p:embed/>
                </p:oleObj>
              </mc:Choice>
              <mc:Fallback>
                <p:oleObj name="Equation" r:id="rId4" imgW="19685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57400"/>
                        <a:ext cx="49895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044404"/>
              </p:ext>
            </p:extLst>
          </p:nvPr>
        </p:nvGraphicFramePr>
        <p:xfrm>
          <a:off x="2743200" y="3657600"/>
          <a:ext cx="134352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" name="Equation" r:id="rId6" imgW="660113" imgH="203112" progId="Equation.DSMT4">
                  <p:embed/>
                </p:oleObj>
              </mc:Choice>
              <mc:Fallback>
                <p:oleObj name="Equation" r:id="rId6" imgW="660113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657600"/>
                        <a:ext cx="1343526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80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0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1" name="TextBox 10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1724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7" t="38388" r="39079" b="41797"/>
          <a:stretch>
            <a:fillRect/>
          </a:stretch>
        </p:blipFill>
        <p:spPr bwMode="auto">
          <a:xfrm>
            <a:off x="6440824" y="3136702"/>
            <a:ext cx="268351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1" y="887859"/>
            <a:ext cx="3671569" cy="246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Alignment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3588346"/>
            <a:ext cx="3505200" cy="273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dirty="0" smtClean="0"/>
          </a:p>
          <a:p>
            <a:pPr algn="just"/>
            <a:r>
              <a:rPr lang="en-US" sz="1800" dirty="0" smtClean="0"/>
              <a:t>Point clouds surface normal are converted into </a:t>
            </a:r>
            <a:r>
              <a:rPr lang="en-US" sz="1800" dirty="0" err="1" smtClean="0"/>
              <a:t>NxN</a:t>
            </a:r>
            <a:r>
              <a:rPr lang="en-US" sz="1800" dirty="0" smtClean="0"/>
              <a:t> grids EGI.</a:t>
            </a:r>
          </a:p>
          <a:p>
            <a:pPr algn="just"/>
            <a:r>
              <a:rPr lang="en-US" sz="1800" dirty="0" smtClean="0"/>
              <a:t>Rotation alignment is determined by maximizing the correlation function. </a:t>
            </a:r>
          </a:p>
          <a:p>
            <a:pPr marL="0" indent="0" algn="just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" y="2971800"/>
            <a:ext cx="76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Data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1031875"/>
            <a:ext cx="76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Model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4623018" y="2060873"/>
            <a:ext cx="762000" cy="457200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733800" y="1336675"/>
            <a:ext cx="457200" cy="5683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4" name="Straight Arrow Connector 13"/>
          <p:cNvCxnSpPr>
            <a:stCxn id="2" idx="0"/>
          </p:cNvCxnSpPr>
          <p:nvPr/>
        </p:nvCxnSpPr>
        <p:spPr bwMode="auto">
          <a:xfrm flipV="1">
            <a:off x="1295400" y="2518073"/>
            <a:ext cx="190500" cy="4537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571336" y="5870377"/>
            <a:ext cx="144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EGI </a:t>
            </a:r>
            <a:r>
              <a:rPr lang="en-US" sz="1400" dirty="0"/>
              <a:t> </a:t>
            </a:r>
            <a:r>
              <a:rPr lang="en-US" sz="1400" dirty="0" smtClean="0"/>
              <a:t>of Data</a:t>
            </a:r>
            <a:endParaRPr lang="en-US" sz="1400" dirty="0"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800" y="587037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EGI of Model</a:t>
            </a:r>
            <a:endParaRPr lang="en-US" sz="14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6" name="TextBox 15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cxnSp>
        <p:nvCxnSpPr>
          <p:cNvPr id="21" name="Straight Arrow Connector 20"/>
          <p:cNvCxnSpPr/>
          <p:nvPr/>
        </p:nvCxnSpPr>
        <p:spPr bwMode="auto">
          <a:xfrm flipH="1">
            <a:off x="3124200" y="1336675"/>
            <a:ext cx="914400" cy="7241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26" name="Picture 2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t="7124" r="7520" b="13370"/>
          <a:stretch>
            <a:fillRect/>
          </a:stretch>
        </p:blipFill>
        <p:spPr bwMode="auto">
          <a:xfrm>
            <a:off x="5486400" y="809618"/>
            <a:ext cx="3477714" cy="24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2" t="37735" r="39250" b="41615"/>
          <a:stretch>
            <a:fillRect/>
          </a:stretch>
        </p:blipFill>
        <p:spPr bwMode="auto">
          <a:xfrm>
            <a:off x="3811924" y="3074472"/>
            <a:ext cx="2628900" cy="2795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8356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Translation 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987925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Translation alignment is determined by maximizing the correlation function.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F(x) is the occupancy function defined as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 smtClean="0"/>
                  <a:t> is translation vector.</a:t>
                </a:r>
                <a:endParaRPr lang="en-US" dirty="0"/>
              </a:p>
              <a:p>
                <a:pPr algn="just"/>
                <a:r>
                  <a:rPr lang="en-US" dirty="0" smtClean="0"/>
                  <a:t>Both model and data point clouds are covered into </a:t>
                </a:r>
                <a:r>
                  <a:rPr lang="en-US" dirty="0" err="1" smtClean="0"/>
                  <a:t>NxNxN</a:t>
                </a:r>
                <a:r>
                  <a:rPr lang="en-US" dirty="0" smtClean="0"/>
                  <a:t> occupancy grids and the correlation is accomplished by selecting the translation to maximize correlation function G.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987925"/>
              </a:xfrm>
              <a:blipFill rotWithShape="1">
                <a:blip r:embed="rId4"/>
                <a:stretch>
                  <a:fillRect t="-489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88138"/>
              </p:ext>
            </p:extLst>
          </p:nvPr>
        </p:nvGraphicFramePr>
        <p:xfrm>
          <a:off x="914400" y="1828800"/>
          <a:ext cx="43037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2" name="Equation" r:id="rId5" imgW="1777680" imgH="291960" progId="Equation.DSMT4">
                  <p:embed/>
                </p:oleObj>
              </mc:Choice>
              <mc:Fallback>
                <p:oleObj name="Equation" r:id="rId5" imgW="1777680" imgH="2919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28800"/>
                        <a:ext cx="43037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083693"/>
              </p:ext>
            </p:extLst>
          </p:nvPr>
        </p:nvGraphicFramePr>
        <p:xfrm>
          <a:off x="838200" y="3200400"/>
          <a:ext cx="497731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" name="Equation" r:id="rId7" imgW="2908300" imgH="482600" progId="Equation.DSMT4">
                  <p:embed/>
                </p:oleObj>
              </mc:Choice>
              <mc:Fallback>
                <p:oleObj name="Equation" r:id="rId7" imgW="29083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00400"/>
                        <a:ext cx="4977319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1724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Translation Alignment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38600" cy="4987925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Point clouds are converted into </a:t>
            </a:r>
            <a:r>
              <a:rPr lang="en-US" dirty="0" err="1" smtClean="0"/>
              <a:t>NxNxN</a:t>
            </a:r>
            <a:r>
              <a:rPr lang="en-US" dirty="0" smtClean="0"/>
              <a:t> occupancy grids.</a:t>
            </a:r>
          </a:p>
          <a:p>
            <a:pPr algn="just"/>
            <a:r>
              <a:rPr lang="en-US" dirty="0" smtClean="0"/>
              <a:t>Translation alignment is determined by maximizing the correlation function.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/>
        </p:nvSpPr>
        <p:spPr bwMode="auto">
          <a:xfrm>
            <a:off x="5791200" y="5867400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Translation correlation result</a:t>
            </a:r>
            <a:endParaRPr kumimoji="0" lang="en-US" altLang="en-US" sz="12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Date Placeholder 3"/>
          <p:cNvSpPr txBox="1">
            <a:spLocks/>
          </p:cNvSpPr>
          <p:nvPr/>
        </p:nvSpPr>
        <p:spPr bwMode="auto">
          <a:xfrm>
            <a:off x="5486400" y="3433762"/>
            <a:ext cx="3733800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noProof="0" dirty="0" smtClean="0"/>
              <a:t>Point clouds after translation</a:t>
            </a:r>
            <a:endParaRPr kumimoji="0" lang="en-US" altLang="en-US" sz="12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 bwMode="auto">
          <a:xfrm>
            <a:off x="1219200" y="3424238"/>
            <a:ext cx="3200400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noProof="0" dirty="0" smtClean="0"/>
              <a:t>Point clouds before  translation</a:t>
            </a:r>
            <a:endParaRPr kumimoji="0" lang="en-US" altLang="en-US" sz="12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4" name="TextBox 1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t="7124" r="7520" b="13370"/>
          <a:stretch>
            <a:fillRect/>
          </a:stretch>
        </p:blipFill>
        <p:spPr bwMode="auto">
          <a:xfrm>
            <a:off x="586080" y="1037343"/>
            <a:ext cx="3300120" cy="234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6882" r="10439" b="10283"/>
          <a:stretch>
            <a:fillRect/>
          </a:stretch>
        </p:blipFill>
        <p:spPr bwMode="auto">
          <a:xfrm>
            <a:off x="4788009" y="1043756"/>
            <a:ext cx="381415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68" y="3843403"/>
            <a:ext cx="3625532" cy="2023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0169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 Distribution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distribution between two color point clouds have been analyzed.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51063"/>
            <a:ext cx="430822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9"/>
          <a:stretch>
            <a:fillRect/>
          </a:stretch>
        </p:blipFill>
        <p:spPr bwMode="auto">
          <a:xfrm>
            <a:off x="4788009" y="2151063"/>
            <a:ext cx="3819909" cy="3132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838200" y="4278611"/>
            <a:ext cx="76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Data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 bwMode="auto">
          <a:xfrm flipV="1">
            <a:off x="1219200" y="3824884"/>
            <a:ext cx="190500" cy="4537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3200400" y="2836863"/>
            <a:ext cx="76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Model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352800" y="3143400"/>
            <a:ext cx="161925" cy="3030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2" name="TextBox 11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 bwMode="auto">
          <a:xfrm>
            <a:off x="1057275" y="5311776"/>
            <a:ext cx="3200400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noProof="0" dirty="0" smtClean="0"/>
              <a:t>Color point clouds before  translation</a:t>
            </a:r>
            <a:endParaRPr kumimoji="0" lang="en-US" altLang="en-US" sz="12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Date Placeholder 3"/>
          <p:cNvSpPr txBox="1">
            <a:spLocks/>
          </p:cNvSpPr>
          <p:nvPr/>
        </p:nvSpPr>
        <p:spPr bwMode="auto">
          <a:xfrm>
            <a:off x="5385018" y="5311776"/>
            <a:ext cx="3200400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noProof="0" dirty="0" smtClean="0"/>
              <a:t>Hue distribution comparison</a:t>
            </a:r>
            <a:endParaRPr kumimoji="0" lang="en-US" altLang="en-US" sz="12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23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 filtered Color Point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Hue rendered point clouds before registration.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After low pass hue filter (hue&lt;0.5)</a:t>
            </a:r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00150" y="1529079"/>
            <a:ext cx="2020516" cy="16713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t="7678"/>
          <a:stretch/>
        </p:blipFill>
        <p:spPr>
          <a:xfrm>
            <a:off x="4495799" y="1557653"/>
            <a:ext cx="2972577" cy="171894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7" t="22328" r="32526" b="12247"/>
          <a:stretch>
            <a:fillRect/>
          </a:stretch>
        </p:blipFill>
        <p:spPr bwMode="auto">
          <a:xfrm>
            <a:off x="1237847" y="3810000"/>
            <a:ext cx="200348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9" t="11653" r="13603" b="15259"/>
          <a:stretch>
            <a:fillRect/>
          </a:stretch>
        </p:blipFill>
        <p:spPr bwMode="auto">
          <a:xfrm>
            <a:off x="4343400" y="3819525"/>
            <a:ext cx="2773976" cy="19297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763044" y="3122711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Data point cloud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742376" y="5646836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Data point cloud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876800" y="3114674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Model point cloud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4936741" y="5638800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Model point cloud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119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105400" y="1600200"/>
            <a:ext cx="3886200" cy="24384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 Constrained Coarse Registration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724400"/>
          </a:xfrm>
          <a:ln>
            <a:solidFill>
              <a:srgbClr val="0000FF"/>
            </a:solidFill>
          </a:ln>
        </p:spPr>
        <p:txBody>
          <a:bodyPr/>
          <a:lstStyle/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Load data point cloud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dirty="0"/>
              <a:t> and model point cloud </a:t>
            </a:r>
            <a:r>
              <a:rPr lang="en-US" sz="1400" b="1" i="1" dirty="0"/>
              <a:t>P</a:t>
            </a:r>
            <a:r>
              <a:rPr lang="en-US" sz="1400" b="1" i="1" baseline="-25000" dirty="0"/>
              <a:t>m</a:t>
            </a:r>
            <a:r>
              <a:rPr lang="en-US" sz="1400" dirty="0"/>
              <a:t>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Compute hue on every points in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b="1" i="1" dirty="0"/>
              <a:t> </a:t>
            </a:r>
            <a:r>
              <a:rPr lang="en-US" sz="1400" dirty="0"/>
              <a:t>and </a:t>
            </a:r>
            <a:r>
              <a:rPr lang="en-US" sz="1400" b="1" i="1" dirty="0"/>
              <a:t>P</a:t>
            </a:r>
            <a:r>
              <a:rPr lang="en-US" sz="1400" b="1" i="1" baseline="-25000" dirty="0"/>
              <a:t>m</a:t>
            </a:r>
            <a:r>
              <a:rPr lang="en-US" sz="1400" dirty="0"/>
              <a:t>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Filter points based on hue distribution;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Filter outlier and voxel de-sampling on both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b="1" dirty="0"/>
              <a:t> </a:t>
            </a:r>
            <a:r>
              <a:rPr lang="en-US" sz="1400" dirty="0"/>
              <a:t>and </a:t>
            </a:r>
            <a:r>
              <a:rPr lang="en-US" sz="1400" b="1" i="1" dirty="0"/>
              <a:t>P</a:t>
            </a:r>
            <a:r>
              <a:rPr lang="en-US" sz="1400" b="1" i="1" baseline="-25000" dirty="0"/>
              <a:t>m</a:t>
            </a:r>
            <a:r>
              <a:rPr lang="en-US" sz="1400" dirty="0"/>
              <a:t>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Compute point surface normal </a:t>
            </a:r>
            <a:r>
              <a:rPr lang="en-US" sz="1400" b="1" i="1" dirty="0" err="1"/>
              <a:t>n</a:t>
            </a:r>
            <a:r>
              <a:rPr lang="en-US" sz="1400" i="1" baseline="-25000" dirty="0" err="1"/>
              <a:t>d</a:t>
            </a:r>
            <a:r>
              <a:rPr lang="en-US" sz="1400" dirty="0"/>
              <a:t>{1…</a:t>
            </a:r>
            <a:r>
              <a:rPr lang="en-US" sz="1400" dirty="0" err="1"/>
              <a:t>N</a:t>
            </a:r>
            <a:r>
              <a:rPr lang="en-US" sz="1400" baseline="-25000" dirty="0" err="1"/>
              <a:t>d</a:t>
            </a:r>
            <a:r>
              <a:rPr lang="en-US" sz="1400" dirty="0"/>
              <a:t>} on data point cloud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dirty="0"/>
              <a:t>  and </a:t>
            </a:r>
            <a:r>
              <a:rPr lang="en-US" sz="1400" b="1" i="1" dirty="0"/>
              <a:t>n</a:t>
            </a:r>
            <a:r>
              <a:rPr lang="en-US" sz="1400" b="1" i="1" baseline="-25000" dirty="0"/>
              <a:t>m</a:t>
            </a:r>
            <a:r>
              <a:rPr lang="en-US" sz="1400" dirty="0"/>
              <a:t>{1…N</a:t>
            </a:r>
            <a:r>
              <a:rPr lang="en-US" sz="1400" baseline="-25000" dirty="0"/>
              <a:t>m</a:t>
            </a:r>
            <a:r>
              <a:rPr lang="en-US" sz="1400" dirty="0"/>
              <a:t>} on model point cloud</a:t>
            </a:r>
            <a:r>
              <a:rPr lang="en-US" sz="1400" b="1" i="1" dirty="0"/>
              <a:t> P</a:t>
            </a:r>
            <a:r>
              <a:rPr lang="en-US" sz="1400" b="1" i="1" baseline="-25000" dirty="0"/>
              <a:t>m</a:t>
            </a:r>
            <a:r>
              <a:rPr lang="en-US" sz="1400" dirty="0"/>
              <a:t>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Construct orientation histogram </a:t>
            </a:r>
            <a:r>
              <a:rPr lang="en-US" sz="1400" b="1" i="1" dirty="0" err="1"/>
              <a:t>H</a:t>
            </a:r>
            <a:r>
              <a:rPr lang="en-US" sz="1400" b="1" i="1" baseline="-25000" dirty="0" err="1"/>
              <a:t>d</a:t>
            </a:r>
            <a:r>
              <a:rPr lang="en-US" sz="1400" dirty="0"/>
              <a:t> and </a:t>
            </a:r>
            <a:r>
              <a:rPr lang="en-US" sz="1400" b="1" i="1" dirty="0" err="1"/>
              <a:t>H</a:t>
            </a:r>
            <a:r>
              <a:rPr lang="en-US" sz="1400" b="1" i="1" baseline="-25000" dirty="0" err="1"/>
              <a:t>m</a:t>
            </a:r>
            <a:r>
              <a:rPr lang="en-US" sz="1400" dirty="0"/>
              <a:t> based on extracted point normal;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Solve rigid rotation matrix </a:t>
            </a:r>
            <a:r>
              <a:rPr lang="en-US" sz="1400" b="1" i="1" dirty="0"/>
              <a:t>R</a:t>
            </a:r>
            <a:r>
              <a:rPr lang="en-US" sz="1400" dirty="0"/>
              <a:t> by solving the correlation between </a:t>
            </a:r>
            <a:r>
              <a:rPr lang="en-US" sz="1400" b="1" i="1" dirty="0" err="1"/>
              <a:t>H</a:t>
            </a:r>
            <a:r>
              <a:rPr lang="en-US" sz="1400" b="1" i="1" baseline="-25000" dirty="0" err="1"/>
              <a:t>d</a:t>
            </a:r>
            <a:r>
              <a:rPr lang="en-US" sz="1400" dirty="0"/>
              <a:t> and </a:t>
            </a:r>
            <a:r>
              <a:rPr lang="en-US" sz="1400" b="1" i="1" dirty="0" err="1"/>
              <a:t>H</a:t>
            </a:r>
            <a:r>
              <a:rPr lang="en-US" sz="1400" b="1" i="1" baseline="-25000" dirty="0" err="1"/>
              <a:t>m</a:t>
            </a:r>
            <a:r>
              <a:rPr lang="en-US" sz="1400" dirty="0"/>
              <a:t> with SOFT(3);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Rotate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dirty="0"/>
              <a:t> with </a:t>
            </a:r>
            <a:r>
              <a:rPr lang="en-US" sz="1400" b="1" dirty="0"/>
              <a:t>R, get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b="1" i="1" dirty="0"/>
              <a:t>’</a:t>
            </a:r>
            <a:r>
              <a:rPr lang="en-US" sz="1400" b="1" dirty="0"/>
              <a:t>;</a:t>
            </a:r>
            <a:endParaRPr lang="en-US" sz="1400" dirty="0"/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Building occupancy grid with common bounding box in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b="1" i="1" dirty="0"/>
              <a:t>’ and P</a:t>
            </a:r>
            <a:r>
              <a:rPr lang="en-US" sz="1400" b="1" i="1" baseline="-25000" dirty="0"/>
              <a:t>m</a:t>
            </a:r>
            <a:r>
              <a:rPr lang="en-US" sz="1400" b="1" i="1" dirty="0"/>
              <a:t>;</a:t>
            </a:r>
            <a:r>
              <a:rPr lang="en-US" sz="1400" dirty="0"/>
              <a:t> 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Solving rigid translation </a:t>
            </a:r>
            <a:r>
              <a:rPr lang="en-US" sz="1400" b="1" i="1" dirty="0"/>
              <a:t>T</a:t>
            </a:r>
            <a:r>
              <a:rPr lang="en-US" sz="1400" dirty="0"/>
              <a:t> by solving the convolution of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b="1" i="1" dirty="0"/>
              <a:t>’</a:t>
            </a:r>
            <a:r>
              <a:rPr lang="en-US" sz="1400" dirty="0"/>
              <a:t> and </a:t>
            </a:r>
            <a:r>
              <a:rPr lang="en-US" sz="1400" b="1" i="1" dirty="0"/>
              <a:t>P</a:t>
            </a:r>
            <a:r>
              <a:rPr lang="en-US" sz="1400" b="1" i="1" baseline="-25000" dirty="0"/>
              <a:t>m</a:t>
            </a:r>
            <a:r>
              <a:rPr lang="en-US" sz="1400" dirty="0"/>
              <a:t>,</a:t>
            </a:r>
          </a:p>
          <a:p>
            <a:pPr lvl="0">
              <a:buClrTx/>
              <a:buSzPct val="100000"/>
              <a:buFont typeface="+mj-lt"/>
              <a:buAutoNum type="arabicPeriod"/>
            </a:pPr>
            <a:r>
              <a:rPr lang="en-US" sz="1400" dirty="0"/>
              <a:t>Save transformed </a:t>
            </a:r>
            <a:r>
              <a:rPr lang="en-US" sz="1400" b="1" i="1" dirty="0" err="1"/>
              <a:t>P</a:t>
            </a:r>
            <a:r>
              <a:rPr lang="en-US" sz="1400" b="1" i="1" baseline="-25000" dirty="0" err="1"/>
              <a:t>d</a:t>
            </a:r>
            <a:r>
              <a:rPr lang="en-US" sz="1400" dirty="0"/>
              <a:t>’ for fine registrations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423727"/>
              </p:ext>
            </p:extLst>
          </p:nvPr>
        </p:nvGraphicFramePr>
        <p:xfrm>
          <a:off x="5114453" y="2286000"/>
          <a:ext cx="361784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Equation" r:id="rId3" imgW="2971800" imgH="431800" progId="Equation.DSMT4">
                  <p:embed/>
                </p:oleObj>
              </mc:Choice>
              <mc:Fallback>
                <p:oleObj name="Equation" r:id="rId3" imgW="29718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453" y="2286000"/>
                        <a:ext cx="361784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105400" y="3048000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In which, point </a:t>
            </a:r>
            <a:r>
              <a:rPr lang="en-US" sz="1200" b="1" i="1" dirty="0" err="1"/>
              <a:t>p</a:t>
            </a:r>
            <a:r>
              <a:rPr lang="en-US" sz="1200" b="1" i="1" baseline="-25000" dirty="0" err="1"/>
              <a:t>id</a:t>
            </a:r>
            <a:r>
              <a:rPr lang="en-US" sz="1200" dirty="0"/>
              <a:t>{</a:t>
            </a:r>
            <a:r>
              <a:rPr lang="en-US" sz="1200" i="1" dirty="0" err="1"/>
              <a:t>x</a:t>
            </a:r>
            <a:r>
              <a:rPr lang="en-US" sz="1200" i="1" baseline="-25000" dirty="0" err="1"/>
              <a:t>id</a:t>
            </a:r>
            <a:r>
              <a:rPr lang="en-US" sz="1200" i="1" dirty="0" err="1"/>
              <a:t>,y</a:t>
            </a:r>
            <a:r>
              <a:rPr lang="en-US" sz="1200" i="1" baseline="-25000" dirty="0" err="1"/>
              <a:t>id</a:t>
            </a:r>
            <a:r>
              <a:rPr lang="en-US" sz="1200" i="1" dirty="0" err="1"/>
              <a:t>,z</a:t>
            </a:r>
            <a:r>
              <a:rPr lang="en-US" sz="1200" i="1" baseline="-25000" dirty="0" err="1"/>
              <a:t>id</a:t>
            </a:r>
            <a:r>
              <a:rPr lang="en-US" sz="1200" dirty="0"/>
              <a:t>} in point cloud </a:t>
            </a:r>
            <a:r>
              <a:rPr lang="en-US" sz="1200" b="1" i="1" dirty="0" err="1"/>
              <a:t>P</a:t>
            </a:r>
            <a:r>
              <a:rPr lang="en-US" sz="1200" b="1" i="1" baseline="-25000" dirty="0" err="1"/>
              <a:t>d</a:t>
            </a:r>
            <a:r>
              <a:rPr lang="en-US" sz="1200" b="1" i="1" baseline="-25000" dirty="0"/>
              <a:t> </a:t>
            </a:r>
            <a:r>
              <a:rPr lang="en-US" sz="1200" dirty="0"/>
              <a:t>looks for its nearest neighbor point </a:t>
            </a:r>
            <a:r>
              <a:rPr lang="en-US" sz="1200" b="1" i="1" dirty="0" err="1"/>
              <a:t>p</a:t>
            </a:r>
            <a:r>
              <a:rPr lang="en-US" sz="1200" b="1" i="1" baseline="-25000" dirty="0" err="1"/>
              <a:t>im</a:t>
            </a:r>
            <a:r>
              <a:rPr lang="en-US" sz="1200" dirty="0"/>
              <a:t>{</a:t>
            </a:r>
            <a:r>
              <a:rPr lang="en-US" sz="1200" i="1" dirty="0" err="1"/>
              <a:t>x</a:t>
            </a:r>
            <a:r>
              <a:rPr lang="en-US" sz="1200" i="1" baseline="-25000" dirty="0" err="1"/>
              <a:t>im</a:t>
            </a:r>
            <a:r>
              <a:rPr lang="en-US" sz="1200" i="1" dirty="0" err="1"/>
              <a:t>,y</a:t>
            </a:r>
            <a:r>
              <a:rPr lang="en-US" sz="1200" i="1" baseline="-25000" dirty="0" err="1"/>
              <a:t>im</a:t>
            </a:r>
            <a:r>
              <a:rPr lang="en-US" sz="1200" i="1" dirty="0" err="1"/>
              <a:t>,z</a:t>
            </a:r>
            <a:r>
              <a:rPr lang="en-US" sz="1200" i="1" baseline="-25000" dirty="0" err="1"/>
              <a:t>im</a:t>
            </a:r>
            <a:r>
              <a:rPr lang="en-US" sz="1200" dirty="0"/>
              <a:t>} in point cloud </a:t>
            </a:r>
            <a:r>
              <a:rPr lang="en-US" sz="1200" b="1" i="1" dirty="0"/>
              <a:t>P</a:t>
            </a:r>
            <a:r>
              <a:rPr lang="en-US" sz="1200" b="1" i="1" baseline="-25000" dirty="0"/>
              <a:t>m </a:t>
            </a:r>
            <a:r>
              <a:rPr lang="en-US" sz="12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0" y="1752600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Error Measurement</a:t>
            </a:r>
            <a:endParaRPr lang="en-US" sz="1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0" name="TextBox 9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275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 Constrained Registration Result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Build EGI for alignment.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Registration Result.</a:t>
            </a:r>
          </a:p>
          <a:p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23" y="1457319"/>
            <a:ext cx="1727245" cy="175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/>
          <a:stretch>
            <a:fillRect/>
          </a:stretch>
        </p:blipFill>
        <p:spPr bwMode="auto">
          <a:xfrm>
            <a:off x="3952880" y="1447800"/>
            <a:ext cx="1749104" cy="1749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709918" y="3108045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EGI of Data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343400" y="3056031"/>
            <a:ext cx="1229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EGI of Model</a:t>
            </a:r>
            <a:endParaRPr lang="en-US" sz="1400" dirty="0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9" y="3886200"/>
            <a:ext cx="3642403" cy="22091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38440"/>
              </p:ext>
            </p:extLst>
          </p:nvPr>
        </p:nvGraphicFramePr>
        <p:xfrm>
          <a:off x="4648200" y="4391342"/>
          <a:ext cx="35052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568"/>
                <a:gridCol w="1143000"/>
                <a:gridCol w="1093632"/>
              </a:tblGrid>
              <a:tr h="45720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3D Registration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Hue Constrained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</a:rPr>
                        <a:t>Time (second)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31.572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22.599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</a:rPr>
                        <a:t>Error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0. 001501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ysClr val="windowText" lastClr="000000"/>
                          </a:solidFill>
                        </a:rPr>
                        <a:t>0. 001482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1" name="TextBox 10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4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Eight Color Point Cloud Hue Distributions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068613"/>
              </p:ext>
            </p:extLst>
          </p:nvPr>
        </p:nvGraphicFramePr>
        <p:xfrm>
          <a:off x="381000" y="1219200"/>
          <a:ext cx="3505200" cy="480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Document" r:id="rId4" imgW="5741033" imgH="7864425" progId="Word.Document.12">
                  <p:embed/>
                </p:oleObj>
              </mc:Choice>
              <mc:Fallback>
                <p:oleObj name="Document" r:id="rId4" imgW="5741033" imgH="78644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1219200"/>
                        <a:ext cx="3505200" cy="480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4267200" y="1427480"/>
            <a:ext cx="4648200" cy="400304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4" name="TextBox 2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18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Introduction: Map Construction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470654"/>
          </a:xfrm>
        </p:spPr>
        <p:txBody>
          <a:bodyPr/>
          <a:lstStyle/>
          <a:p>
            <a:pPr algn="just"/>
            <a:r>
              <a:rPr lang="en-US" dirty="0" smtClean="0"/>
              <a:t>Carry ranging devices to measure object surface dimensions.</a:t>
            </a:r>
            <a:endParaRPr lang="en-US" dirty="0"/>
          </a:p>
        </p:txBody>
      </p:sp>
      <p:pic>
        <p:nvPicPr>
          <p:cNvPr id="27657" name="Picture 9" descr="http://www.gulfcoastengineers.com/wp-content/uploads/2010/10/alabama-surv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1" y="1669955"/>
            <a:ext cx="2935039" cy="191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http://www.dlr.de/hr/en/Portaldata/32/Resources/images/institut/sar-technologie/fsar1-500_3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41" y="1461254"/>
            <a:ext cx="3337359" cy="209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14800" y="3556002"/>
            <a:ext cx="4876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German </a:t>
            </a:r>
            <a:r>
              <a:rPr lang="en-US" sz="1200" dirty="0"/>
              <a:t>Aerospace </a:t>
            </a:r>
            <a:r>
              <a:rPr lang="en-US" sz="1200" dirty="0" smtClean="0"/>
              <a:t>Center Airborne Synthetic Aperture Radar(SAR)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457200" y="3833001"/>
            <a:ext cx="3456972" cy="2311398"/>
            <a:chOff x="-946665" y="538430"/>
            <a:chExt cx="3336340" cy="2311398"/>
          </a:xfrm>
        </p:grpSpPr>
        <p:pic>
          <p:nvPicPr>
            <p:cNvPr id="27661" name="Picture 13" descr="http://www.boeing.com/news/releases/2004/photorelease/q3/SRTM_00001-45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6043" y="538430"/>
              <a:ext cx="2868099" cy="200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946665" y="2572829"/>
              <a:ext cx="33363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NASA Space Shuttle </a:t>
              </a:r>
              <a:r>
                <a:rPr lang="en-US" sz="1200" dirty="0"/>
                <a:t>Radar Topography Mission</a:t>
              </a:r>
            </a:p>
          </p:txBody>
        </p:sp>
      </p:grpSp>
      <p:pic>
        <p:nvPicPr>
          <p:cNvPr id="27663" name="Picture 15" descr="http://t3.gstatic.com/images?q=tbn:ANd9GcSnrbmbJHjjbcdyq0JqBP6vdT9wAktx6ZCqesCNqbYWdb8cvK0lI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" b="6552"/>
          <a:stretch/>
        </p:blipFill>
        <p:spPr bwMode="auto">
          <a:xfrm>
            <a:off x="4816041" y="3833002"/>
            <a:ext cx="2956574" cy="200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517661" y="3556092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Urban surveying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040895" y="5867400"/>
            <a:ext cx="2579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 Underwater </a:t>
            </a:r>
            <a:r>
              <a:rPr lang="en-US" sz="1200" dirty="0" smtClean="0"/>
              <a:t>Archaeology Mapping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1264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/>
          <a:stretch/>
        </p:blipFill>
        <p:spPr bwMode="auto">
          <a:xfrm>
            <a:off x="190500" y="1716924"/>
            <a:ext cx="4838700" cy="31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 Constrained Coarse Registration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Cloud Point Cloud Registered into Global Frame.</a:t>
            </a:r>
          </a:p>
          <a:p>
            <a:r>
              <a:rPr lang="en-US" dirty="0" smtClean="0"/>
              <a:t>Performance is compared with 3D Registration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39072"/>
              </p:ext>
            </p:extLst>
          </p:nvPr>
        </p:nvGraphicFramePr>
        <p:xfrm>
          <a:off x="3962400" y="2835275"/>
          <a:ext cx="4876800" cy="308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Document" r:id="rId5" imgW="5638579" imgH="3568162" progId="Word.Document.12">
                  <p:embed/>
                </p:oleObj>
              </mc:Choice>
              <mc:Fallback>
                <p:oleObj name="Document" r:id="rId5" imgW="5638579" imgH="3568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00" y="2835275"/>
                        <a:ext cx="4876800" cy="308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3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Closest Point Algorithm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5410200" y="1368425"/>
            <a:ext cx="3190875" cy="4490181"/>
            <a:chOff x="1143000" y="1905000"/>
            <a:chExt cx="3352800" cy="457780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1143000" y="1905000"/>
              <a:ext cx="3352800" cy="3051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600" dirty="0"/>
                <a:t>Initialize point clouds start position</a:t>
              </a:r>
            </a:p>
          </p:txBody>
        </p:sp>
        <p:sp>
          <p:nvSpPr>
            <p:cNvPr id="36" name="Rectangle 4"/>
            <p:cNvSpPr>
              <a:spLocks noChangeArrowheads="1"/>
            </p:cNvSpPr>
            <p:nvPr/>
          </p:nvSpPr>
          <p:spPr bwMode="auto">
            <a:xfrm>
              <a:off x="1143000" y="2514600"/>
              <a:ext cx="3352800" cy="304800"/>
            </a:xfrm>
            <a:prstGeom prst="rect">
              <a:avLst/>
            </a:prstGeom>
            <a:solidFill>
              <a:srgbClr val="FFC0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algn="ctr"/>
              <a:r>
                <a:rPr lang="en-US" sz="1600"/>
                <a:t>point association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1143000" y="3124200"/>
              <a:ext cx="3352800" cy="304800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algn="ctr"/>
              <a:r>
                <a:rPr lang="en-US" sz="1600" dirty="0"/>
                <a:t>Rigid transformation computation</a:t>
              </a: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1143000" y="3733800"/>
              <a:ext cx="3352800" cy="304800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algn="ctr"/>
              <a:r>
                <a:rPr lang="en-US" sz="1600" dirty="0"/>
                <a:t>Transform data point cloud</a:t>
              </a: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1143000" y="4343400"/>
              <a:ext cx="3352800" cy="304800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algn="ctr"/>
              <a:r>
                <a:rPr lang="en-US" sz="1600"/>
                <a:t>Mean square error evaluation</a:t>
              </a:r>
            </a:p>
          </p:txBody>
        </p:sp>
        <p:sp>
          <p:nvSpPr>
            <p:cNvPr id="40" name="Diamond 9"/>
            <p:cNvSpPr>
              <a:spLocks noChangeArrowheads="1"/>
            </p:cNvSpPr>
            <p:nvPr/>
          </p:nvSpPr>
          <p:spPr bwMode="auto">
            <a:xfrm>
              <a:off x="1827981" y="4952152"/>
              <a:ext cx="1982839" cy="915312"/>
            </a:xfrm>
            <a:prstGeom prst="diamond">
              <a:avLst/>
            </a:prstGeom>
            <a:solidFill>
              <a:srgbClr val="FF33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dirty="0" smtClean="0"/>
                <a:t>Meets</a:t>
              </a:r>
            </a:p>
            <a:p>
              <a:pPr algn="ctr">
                <a:defRPr/>
              </a:pPr>
              <a:r>
                <a:rPr lang="en-US" sz="1200" dirty="0" smtClean="0"/>
                <a:t>Stop Criteria?</a:t>
              </a:r>
              <a:endParaRPr lang="en-US" sz="1200" dirty="0"/>
            </a:p>
          </p:txBody>
        </p:sp>
        <p:sp>
          <p:nvSpPr>
            <p:cNvPr id="41" name="Down Arrow 10"/>
            <p:cNvSpPr>
              <a:spLocks noChangeArrowheads="1"/>
            </p:cNvSpPr>
            <p:nvPr/>
          </p:nvSpPr>
          <p:spPr bwMode="auto">
            <a:xfrm>
              <a:off x="2667000" y="22098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" name="Down Arrow 11"/>
            <p:cNvSpPr>
              <a:spLocks noChangeArrowheads="1"/>
            </p:cNvSpPr>
            <p:nvPr/>
          </p:nvSpPr>
          <p:spPr bwMode="auto">
            <a:xfrm>
              <a:off x="2667000" y="28194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Down Arrow 12"/>
            <p:cNvSpPr>
              <a:spLocks noChangeArrowheads="1"/>
            </p:cNvSpPr>
            <p:nvPr/>
          </p:nvSpPr>
          <p:spPr bwMode="auto">
            <a:xfrm>
              <a:off x="2667000" y="34290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" name="Down Arrow 13"/>
            <p:cNvSpPr>
              <a:spLocks noChangeArrowheads="1"/>
            </p:cNvSpPr>
            <p:nvPr/>
          </p:nvSpPr>
          <p:spPr bwMode="auto">
            <a:xfrm>
              <a:off x="2667000" y="40386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" name="Down Arrow 14"/>
            <p:cNvSpPr>
              <a:spLocks noChangeArrowheads="1"/>
            </p:cNvSpPr>
            <p:nvPr/>
          </p:nvSpPr>
          <p:spPr bwMode="auto">
            <a:xfrm>
              <a:off x="2667000" y="46482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cxnSp>
          <p:nvCxnSpPr>
            <p:cNvPr id="46" name="Elbow Connector 15"/>
            <p:cNvCxnSpPr>
              <a:cxnSpLocks noChangeShapeType="1"/>
            </p:cNvCxnSpPr>
            <p:nvPr/>
          </p:nvCxnSpPr>
          <p:spPr bwMode="auto">
            <a:xfrm rot="10800000" flipH="1">
              <a:off x="1803304" y="2362200"/>
              <a:ext cx="838200" cy="3048000"/>
            </a:xfrm>
            <a:prstGeom prst="bentConnector3">
              <a:avLst>
                <a:gd name="adj1" fmla="val -113639"/>
              </a:avLst>
            </a:prstGeom>
            <a:noFill/>
            <a:ln w="57150" algn="ctr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Down Arrow 16"/>
            <p:cNvSpPr>
              <a:spLocks noChangeArrowheads="1"/>
            </p:cNvSpPr>
            <p:nvPr/>
          </p:nvSpPr>
          <p:spPr bwMode="auto">
            <a:xfrm>
              <a:off x="2667000" y="5867400"/>
              <a:ext cx="304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TextBox 17"/>
            <p:cNvSpPr txBox="1">
              <a:spLocks noChangeArrowheads="1"/>
            </p:cNvSpPr>
            <p:nvPr/>
          </p:nvSpPr>
          <p:spPr bwMode="auto">
            <a:xfrm>
              <a:off x="1676400" y="6169025"/>
              <a:ext cx="2483068" cy="31378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/>
                <a:t>Registered point cloud data</a:t>
              </a:r>
            </a:p>
          </p:txBody>
        </p:sp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2405063" y="5791200"/>
              <a:ext cx="355734" cy="376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50" name="TextBox 19"/>
            <p:cNvSpPr txBox="1">
              <a:spLocks noChangeArrowheads="1"/>
            </p:cNvSpPr>
            <p:nvPr/>
          </p:nvSpPr>
          <p:spPr bwMode="auto">
            <a:xfrm>
              <a:off x="1524000" y="5029199"/>
              <a:ext cx="369209" cy="376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N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76200" y="1744662"/>
            <a:ext cx="4953000" cy="2505301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dirty="0"/>
              <a:t>Two 3D color maps are iteratively registered together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dirty="0" smtClean="0"/>
              <a:t>Point </a:t>
            </a:r>
            <a:r>
              <a:rPr lang="en-US" sz="1600" dirty="0"/>
              <a:t>association happens </a:t>
            </a:r>
            <a:r>
              <a:rPr lang="en-US" sz="1600" dirty="0" smtClean="0"/>
              <a:t>at every </a:t>
            </a:r>
            <a:r>
              <a:rPr lang="en-US" sz="1600" dirty="0"/>
              <a:t>iteration.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dirty="0"/>
              <a:t>Iteration stops after </a:t>
            </a:r>
            <a:r>
              <a:rPr lang="en-US" sz="1600" dirty="0" smtClean="0"/>
              <a:t>convergence  criteria are met.</a:t>
            </a:r>
            <a:endParaRPr lang="en-US" sz="160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dirty="0"/>
              <a:t>Pair-wised registration rigidly transforms data 3D map into model 3D map’s coordinates.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dirty="0"/>
              <a:t>Hue assisted algorithm accelerates speed and increases robustness for map registration.  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480152"/>
              </p:ext>
            </p:extLst>
          </p:nvPr>
        </p:nvGraphicFramePr>
        <p:xfrm>
          <a:off x="846721" y="4760991"/>
          <a:ext cx="3039479" cy="649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Equation" r:id="rId4" imgW="1943100" imgH="431800" progId="Equation.DSMT4">
                  <p:embed/>
                </p:oleObj>
              </mc:Choice>
              <mc:Fallback>
                <p:oleObj name="Equation" r:id="rId4" imgW="1943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21" y="4760991"/>
                        <a:ext cx="3039479" cy="6492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5" name="TextBox 2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12914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 Algorithm for Fine Registration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dirty="0" smtClean="0"/>
              <a:t>Data is registered into model point cloud frame with ICP algorithm.</a:t>
            </a:r>
          </a:p>
          <a:p>
            <a:pPr algn="just"/>
            <a:r>
              <a:rPr lang="en-US" dirty="0" smtClean="0"/>
              <a:t>ICP </a:t>
            </a:r>
            <a:r>
              <a:rPr lang="en-US" dirty="0"/>
              <a:t>algorithm is an iterative process that calculates the rigid transformation based on associating two point clouds. </a:t>
            </a:r>
            <a:endParaRPr lang="en-US" dirty="0" smtClean="0"/>
          </a:p>
          <a:p>
            <a:pPr algn="just"/>
            <a:r>
              <a:rPr lang="en-US" dirty="0"/>
              <a:t>A transformation error function, </a:t>
            </a:r>
            <a:r>
              <a:rPr lang="en-US" b="1" i="1" dirty="0"/>
              <a:t>E(R,T)</a:t>
            </a:r>
            <a:r>
              <a:rPr lang="en-US" dirty="0"/>
              <a:t> is defined </a:t>
            </a:r>
            <a:r>
              <a:rPr lang="en-US" dirty="0" smtClean="0"/>
              <a:t>as </a:t>
            </a:r>
            <a:r>
              <a:rPr lang="en-US" dirty="0"/>
              <a:t>the mean distance between associated points.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b="1" i="1" dirty="0"/>
              <a:t>R</a:t>
            </a:r>
            <a:r>
              <a:rPr lang="en-US" dirty="0"/>
              <a:t> and </a:t>
            </a:r>
            <a:r>
              <a:rPr lang="en-US" b="1" i="1" dirty="0"/>
              <a:t>T</a:t>
            </a:r>
            <a:r>
              <a:rPr lang="en-US" dirty="0"/>
              <a:t> are the relative 3D rotation and </a:t>
            </a:r>
            <a:r>
              <a:rPr lang="en-US" dirty="0" smtClean="0"/>
              <a:t>translation.</a:t>
            </a:r>
          </a:p>
          <a:p>
            <a:pPr algn="just"/>
            <a:r>
              <a:rPr lang="en-US" dirty="0"/>
              <a:t>The point association of correspondence between the data and model point clouds is based on a nearest neighbor </a:t>
            </a:r>
            <a:r>
              <a:rPr lang="en-US" dirty="0" smtClean="0"/>
              <a:t>search.</a:t>
            </a:r>
          </a:p>
          <a:p>
            <a:pPr algn="just"/>
            <a:r>
              <a:rPr lang="en-US" dirty="0"/>
              <a:t>The transformation matrix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en-US" dirty="0"/>
              <a:t>are then updated by minimizing </a:t>
            </a:r>
            <a:r>
              <a:rPr lang="en-US" dirty="0" smtClean="0"/>
              <a:t>E.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5277"/>
              </p:ext>
            </p:extLst>
          </p:nvPr>
        </p:nvGraphicFramePr>
        <p:xfrm>
          <a:off x="1143000" y="2971800"/>
          <a:ext cx="463813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" name="Equation" r:id="rId4" imgW="1943100" imgH="431800" progId="Equation.DSMT4">
                  <p:embed/>
                </p:oleObj>
              </mc:Choice>
              <mc:Fallback>
                <p:oleObj name="Equation" r:id="rId4" imgW="1943100" imgH="431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71800"/>
                        <a:ext cx="4638137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819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Association Using k-d Tree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K-d tree based closest points association</a:t>
            </a:r>
          </a:p>
          <a:p>
            <a:pPr lvl="1"/>
            <a:r>
              <a:rPr lang="en-US" sz="1600" dirty="0" smtClean="0"/>
              <a:t>K-d tree construction</a:t>
            </a:r>
          </a:p>
          <a:p>
            <a:pPr lvl="2"/>
            <a:r>
              <a:rPr lang="en-US" sz="1600" dirty="0" smtClean="0"/>
              <a:t>Points are inserted into the tree by selecting the median of the </a:t>
            </a:r>
            <a:r>
              <a:rPr lang="en-US" sz="1600" dirty="0" err="1" smtClean="0"/>
              <a:t>subtree</a:t>
            </a:r>
            <a:r>
              <a:rPr lang="en-US" sz="1600" dirty="0" smtClean="0"/>
              <a:t>.</a:t>
            </a:r>
          </a:p>
          <a:p>
            <a:pPr lvl="2"/>
            <a:r>
              <a:rPr lang="en-US" sz="1600" dirty="0" smtClean="0"/>
              <a:t>The median has been decided sequencing between different dimensions.</a:t>
            </a:r>
          </a:p>
          <a:p>
            <a:pPr lvl="1"/>
            <a:r>
              <a:rPr lang="en-US" sz="1600" dirty="0" smtClean="0"/>
              <a:t>K-d tree closest point range search</a:t>
            </a:r>
          </a:p>
          <a:p>
            <a:pPr lvl="2"/>
            <a:r>
              <a:rPr lang="en-US" sz="1600" dirty="0" smtClean="0"/>
              <a:t>Search algorithm moves down recursively from root node.</a:t>
            </a:r>
          </a:p>
          <a:p>
            <a:pPr lvl="2"/>
            <a:r>
              <a:rPr lang="en-US" sz="1600" dirty="0" smtClean="0"/>
              <a:t>Once search reaches leaf node, leaf node will be considered as candidate.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t="32193" r="51820" b="14668"/>
          <a:stretch>
            <a:fillRect/>
          </a:stretch>
        </p:blipFill>
        <p:spPr bwMode="auto">
          <a:xfrm>
            <a:off x="1371600" y="3429000"/>
            <a:ext cx="259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 l="51684" t="32193" r="12027" b="29980"/>
          <a:stretch>
            <a:fillRect/>
          </a:stretch>
        </p:blipFill>
        <p:spPr bwMode="auto">
          <a:xfrm>
            <a:off x="5105400" y="3429000"/>
            <a:ext cx="2782111" cy="1981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Rectangle 5"/>
          <p:cNvSpPr/>
          <p:nvPr/>
        </p:nvSpPr>
        <p:spPr>
          <a:xfrm>
            <a:off x="1524000" y="5361801"/>
            <a:ext cx="2063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200" dirty="0" smtClean="0"/>
              <a:t>K-d tree construction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3824" y="5334000"/>
            <a:ext cx="2592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200" dirty="0" smtClean="0"/>
              <a:t>K-d tree closest point search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03060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Introducing Color into ICP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point cloud</a:t>
            </a:r>
          </a:p>
          <a:p>
            <a:pPr lvl="1"/>
            <a:r>
              <a:rPr lang="en-US" dirty="0" smtClean="0"/>
              <a:t>Acquired by Vision-Laser Range Finder.</a:t>
            </a:r>
          </a:p>
          <a:p>
            <a:pPr lvl="1"/>
            <a:r>
              <a:rPr lang="en-US" dirty="0" smtClean="0"/>
              <a:t>Provide more detail color information about scanning object.</a:t>
            </a:r>
          </a:p>
          <a:p>
            <a:pPr lvl="1"/>
            <a:r>
              <a:rPr lang="en-US" dirty="0" smtClean="0"/>
              <a:t>Extend point cloud application areas to: object recognition, semantic map building, road detection, etc.</a:t>
            </a:r>
          </a:p>
          <a:p>
            <a:pPr lvl="1"/>
            <a:r>
              <a:rPr lang="en-US" dirty="0" smtClean="0"/>
              <a:t>Increase robustness in point cloud registration.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Comparison between range point cloud and color point cloud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40817" t="26396" r="26309" b="29945"/>
          <a:stretch>
            <a:fillRect/>
          </a:stretch>
        </p:blipFill>
        <p:spPr bwMode="auto">
          <a:xfrm>
            <a:off x="1162183" y="3909078"/>
            <a:ext cx="2724017" cy="180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9000"/>
                    </a14:imgEffect>
                  </a14:imgLayer>
                </a14:imgProps>
              </a:ext>
            </a:extLst>
          </a:blip>
          <a:srcRect l="40814" t="28687" r="22000" b="27046"/>
          <a:stretch>
            <a:fillRect/>
          </a:stretch>
        </p:blipFill>
        <p:spPr bwMode="auto">
          <a:xfrm>
            <a:off x="4572000" y="3909078"/>
            <a:ext cx="2842625" cy="180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/>
          <p:cNvSpPr txBox="1">
            <a:spLocks/>
          </p:cNvSpPr>
          <p:nvPr/>
        </p:nvSpPr>
        <p:spPr bwMode="auto">
          <a:xfrm>
            <a:off x="1371600" y="5715000"/>
            <a:ext cx="22860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3D Range Point Cloud</a:t>
            </a:r>
            <a:r>
              <a:rPr kumimoji="0" lang="en-US" sz="1200" b="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Scan</a:t>
            </a:r>
            <a:endParaRPr kumimoji="0" lang="en-US" altLang="en-US" sz="1200" b="0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Date Placeholder 3"/>
          <p:cNvSpPr txBox="1">
            <a:spLocks/>
          </p:cNvSpPr>
          <p:nvPr/>
        </p:nvSpPr>
        <p:spPr bwMode="auto">
          <a:xfrm>
            <a:off x="4724400" y="5715000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3D Color Range Point Cloud</a:t>
            </a:r>
            <a:r>
              <a:rPr kumimoji="0" lang="en-US" sz="1200" b="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Scan</a:t>
            </a:r>
            <a:endParaRPr kumimoji="0" lang="en-US" altLang="en-US" sz="1200" b="0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0" name="TextBox 9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12045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of the 4</a:t>
            </a:r>
            <a:r>
              <a:rPr lang="en-US" baseline="30000" dirty="0" smtClean="0"/>
              <a:t>th</a:t>
            </a:r>
            <a:r>
              <a:rPr lang="en-US" dirty="0" smtClean="0"/>
              <a:t> Dimension from Color Data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dirty="0" smtClean="0"/>
              <a:t>Red-Green-Blue (RGB) model is easily affected by lighting conditions and view positions.</a:t>
            </a:r>
            <a:endParaRPr 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12330" y="1981200"/>
            <a:ext cx="4031070" cy="3352800"/>
            <a:chOff x="990600" y="1371600"/>
            <a:chExt cx="3209926" cy="293923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0" t="28598" r="13721" b="33147"/>
            <a:stretch>
              <a:fillRect/>
            </a:stretch>
          </p:blipFill>
          <p:spPr bwMode="auto">
            <a:xfrm>
              <a:off x="990600" y="1371600"/>
              <a:ext cx="2904564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1" t="29219" r="6242" b="33501"/>
            <a:stretch>
              <a:fillRect/>
            </a:stretch>
          </p:blipFill>
          <p:spPr bwMode="auto">
            <a:xfrm>
              <a:off x="1009650" y="2858468"/>
              <a:ext cx="3190876" cy="125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40"/>
            <p:cNvSpPr txBox="1">
              <a:spLocks noChangeArrowheads="1"/>
            </p:cNvSpPr>
            <p:nvPr/>
          </p:nvSpPr>
          <p:spPr bwMode="auto">
            <a:xfrm>
              <a:off x="990600" y="2514600"/>
              <a:ext cx="1484784" cy="40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Camera image at </a:t>
              </a:r>
              <a:r>
                <a:rPr lang="en-US" sz="1200" dirty="0" err="1"/>
                <a:t>pos</a:t>
              </a:r>
              <a:r>
                <a:rPr lang="en-US" sz="1200" dirty="0"/>
                <a:t> #1</a:t>
              </a:r>
            </a:p>
            <a:p>
              <a:pPr eaLnBrk="1" hangingPunct="1"/>
              <a:r>
                <a:rPr lang="en-US" sz="1200" dirty="0"/>
                <a:t> </a:t>
              </a:r>
            </a:p>
          </p:txBody>
        </p:sp>
        <p:sp>
          <p:nvSpPr>
            <p:cNvPr id="9" name="TextBox 42"/>
            <p:cNvSpPr txBox="1">
              <a:spLocks noChangeArrowheads="1"/>
            </p:cNvSpPr>
            <p:nvPr/>
          </p:nvSpPr>
          <p:spPr bwMode="auto">
            <a:xfrm>
              <a:off x="2624137" y="2514600"/>
              <a:ext cx="15055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/>
                <a:t>Background filtered</a:t>
              </a:r>
            </a:p>
            <a:p>
              <a:pPr eaLnBrk="1" hangingPunct="1"/>
              <a:r>
                <a:rPr lang="en-US" sz="1200"/>
                <a:t> </a:t>
              </a:r>
            </a:p>
          </p:txBody>
        </p:sp>
        <p:sp>
          <p:nvSpPr>
            <p:cNvPr id="10" name="TextBox 40"/>
            <p:cNvSpPr txBox="1">
              <a:spLocks noChangeArrowheads="1"/>
            </p:cNvSpPr>
            <p:nvPr/>
          </p:nvSpPr>
          <p:spPr bwMode="auto">
            <a:xfrm>
              <a:off x="990600" y="4033838"/>
              <a:ext cx="1519250" cy="242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/>
                <a:t>Camera image at pos #2 </a:t>
              </a:r>
            </a:p>
          </p:txBody>
        </p:sp>
        <p:sp>
          <p:nvSpPr>
            <p:cNvPr id="11" name="TextBox 42"/>
            <p:cNvSpPr txBox="1">
              <a:spLocks noChangeArrowheads="1"/>
            </p:cNvSpPr>
            <p:nvPr/>
          </p:nvSpPr>
          <p:spPr bwMode="auto">
            <a:xfrm>
              <a:off x="2624137" y="4033838"/>
              <a:ext cx="15055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/>
                <a:t>Background filtered</a:t>
              </a:r>
            </a:p>
          </p:txBody>
        </p:sp>
      </p:grpSp>
      <p:pic>
        <p:nvPicPr>
          <p:cNvPr id="16" name="Picture 15"/>
          <p:cNvPicPr/>
          <p:nvPr/>
        </p:nvPicPr>
        <p:blipFill>
          <a:blip r:embed="rId5" cstate="print"/>
          <a:srcRect t="4373"/>
          <a:stretch>
            <a:fillRect/>
          </a:stretch>
        </p:blipFill>
        <p:spPr bwMode="auto">
          <a:xfrm>
            <a:off x="4191000" y="2034573"/>
            <a:ext cx="4648200" cy="329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40"/>
          <p:cNvSpPr txBox="1">
            <a:spLocks noChangeArrowheads="1"/>
          </p:cNvSpPr>
          <p:nvPr/>
        </p:nvSpPr>
        <p:spPr bwMode="auto">
          <a:xfrm>
            <a:off x="4800600" y="5282353"/>
            <a:ext cx="34424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/>
              <a:t>Different colors </a:t>
            </a:r>
            <a:r>
              <a:rPr lang="en-US" sz="1200" dirty="0" smtClean="0"/>
              <a:t>RGB distributions  </a:t>
            </a:r>
            <a:r>
              <a:rPr lang="en-US" sz="1200" dirty="0"/>
              <a:t>at </a:t>
            </a:r>
            <a:r>
              <a:rPr lang="en-US" sz="1200" dirty="0" smtClean="0"/>
              <a:t>2 positions</a:t>
            </a:r>
            <a:endParaRPr lang="en-US" sz="1200" dirty="0"/>
          </a:p>
          <a:p>
            <a:pPr eaLnBrk="1" hangingPunct="1"/>
            <a:r>
              <a:rPr lang="en-US" sz="12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4" name="TextBox 1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819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Hue Component Remains Invariant with View Point</a:t>
            </a:r>
            <a:endParaRPr lang="en-US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dirty="0" smtClean="0"/>
              <a:t>Converting RGB into Hue-Saturation-Lightness (HSL) space, hue remains invariant at different view positions.</a:t>
            </a:r>
            <a:endParaRPr lang="en-US" dirty="0"/>
          </a:p>
        </p:txBody>
      </p:sp>
      <p:sp>
        <p:nvSpPr>
          <p:cNvPr id="8" name="TextBox 40"/>
          <p:cNvSpPr txBox="1">
            <a:spLocks noChangeArrowheads="1"/>
          </p:cNvSpPr>
          <p:nvPr/>
        </p:nvSpPr>
        <p:spPr bwMode="auto">
          <a:xfrm>
            <a:off x="838200" y="5329489"/>
            <a:ext cx="3091359" cy="46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/>
              <a:t>Different colors hue distributions  at </a:t>
            </a:r>
            <a:r>
              <a:rPr lang="en-US" sz="1200" dirty="0" err="1"/>
              <a:t>pos</a:t>
            </a:r>
            <a:r>
              <a:rPr lang="en-US" sz="1200" dirty="0"/>
              <a:t> #1</a:t>
            </a:r>
          </a:p>
          <a:p>
            <a:pPr eaLnBrk="1" hangingPunct="1"/>
            <a:r>
              <a:rPr lang="en-US" sz="1200" dirty="0"/>
              <a:t> </a:t>
            </a:r>
          </a:p>
        </p:txBody>
      </p:sp>
      <p:sp>
        <p:nvSpPr>
          <p:cNvPr id="9" name="TextBox 40"/>
          <p:cNvSpPr txBox="1">
            <a:spLocks noChangeArrowheads="1"/>
          </p:cNvSpPr>
          <p:nvPr/>
        </p:nvSpPr>
        <p:spPr bwMode="auto">
          <a:xfrm>
            <a:off x="4806330" y="5324396"/>
            <a:ext cx="3091359" cy="2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/>
              <a:t>Different colors hue distributions  at </a:t>
            </a:r>
            <a:r>
              <a:rPr lang="en-US" sz="1200" dirty="0" err="1"/>
              <a:t>pos</a:t>
            </a:r>
            <a:r>
              <a:rPr lang="en-US" sz="1200" dirty="0"/>
              <a:t> #2</a:t>
            </a:r>
          </a:p>
        </p:txBody>
      </p:sp>
      <p:pic>
        <p:nvPicPr>
          <p:cNvPr id="16" name="Picture 15"/>
          <p:cNvPicPr/>
          <p:nvPr/>
        </p:nvPicPr>
        <p:blipFill rotWithShape="1">
          <a:blip r:embed="rId3" cstate="print"/>
          <a:srcRect t="8630" b="4487"/>
          <a:stretch/>
        </p:blipFill>
        <p:spPr bwMode="auto">
          <a:xfrm>
            <a:off x="838199" y="1968500"/>
            <a:ext cx="7059489" cy="336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"/>
          <p:cNvSpPr/>
          <p:nvPr/>
        </p:nvSpPr>
        <p:spPr bwMode="auto">
          <a:xfrm>
            <a:off x="762000" y="1828800"/>
            <a:ext cx="7315200" cy="12192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1" name="TextBox 10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83402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Hue Assisted Iterative Closest Point (HICP) Algorithm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assisted ICP algorithm</a:t>
            </a:r>
          </a:p>
          <a:p>
            <a:pPr lvl="1"/>
            <a:r>
              <a:rPr lang="en-US" dirty="0" smtClean="0"/>
              <a:t>Weighed hue value computed as 4</a:t>
            </a:r>
            <a:r>
              <a:rPr lang="en-US" baseline="30000" dirty="0" smtClean="0"/>
              <a:t>th</a:t>
            </a:r>
            <a:r>
              <a:rPr lang="en-US" dirty="0" smtClean="0"/>
              <a:t> dimension.</a:t>
            </a:r>
          </a:p>
          <a:p>
            <a:pPr lvl="1"/>
            <a:r>
              <a:rPr lang="en-US" dirty="0" smtClean="0"/>
              <a:t>Construct 4D k-d tree.</a:t>
            </a:r>
          </a:p>
          <a:p>
            <a:pPr lvl="1"/>
            <a:r>
              <a:rPr lang="en-US" dirty="0" smtClean="0"/>
              <a:t>4D search in 4D k-d tree produces more accurate pairing.</a:t>
            </a:r>
          </a:p>
          <a:p>
            <a:r>
              <a:rPr lang="en-US" dirty="0" smtClean="0"/>
              <a:t>Rigid transformation matrix computation</a:t>
            </a:r>
          </a:p>
          <a:p>
            <a:pPr lvl="1"/>
            <a:r>
              <a:rPr lang="en-US" dirty="0" smtClean="0"/>
              <a:t>Singular value decomposition</a:t>
            </a:r>
          </a:p>
          <a:p>
            <a:r>
              <a:rPr lang="en-US" dirty="0" smtClean="0"/>
              <a:t>Error evaluation</a:t>
            </a:r>
          </a:p>
          <a:p>
            <a:pPr lvl="1"/>
            <a:r>
              <a:rPr lang="en-US" dirty="0" smtClean="0"/>
              <a:t>Average mean square distance on 3D coordinates</a:t>
            </a:r>
          </a:p>
          <a:p>
            <a:r>
              <a:rPr lang="en-US" dirty="0" smtClean="0"/>
              <a:t>Convergence criteria</a:t>
            </a:r>
          </a:p>
          <a:p>
            <a:pPr lvl="1"/>
            <a:r>
              <a:rPr lang="en-US" dirty="0"/>
              <a:t>Error value </a:t>
            </a:r>
            <a:r>
              <a:rPr lang="en-US" dirty="0" smtClean="0"/>
              <a:t>converges;</a:t>
            </a:r>
            <a:endParaRPr lang="en-US" sz="1200" dirty="0"/>
          </a:p>
          <a:p>
            <a:pPr lvl="1"/>
            <a:r>
              <a:rPr lang="en-US" dirty="0" smtClean="0"/>
              <a:t>Associated </a:t>
            </a:r>
            <a:r>
              <a:rPr lang="en-US" dirty="0"/>
              <a:t>points number converges;</a:t>
            </a:r>
            <a:endParaRPr lang="en-US" sz="120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points which changed their paired points compare to previous </a:t>
            </a:r>
            <a:r>
              <a:rPr lang="en-US" dirty="0" smtClean="0"/>
              <a:t>association goes to 0.</a:t>
            </a:r>
            <a:endParaRPr lang="en-US" sz="1200" dirty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5" name="TextBox 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933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 bwMode="auto">
          <a:xfrm>
            <a:off x="457200" y="430213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dirty="0" smtClean="0"/>
              <a:t>HICP Methodology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dirty="0" smtClean="0"/>
              <a:t>Weighted hue in registration process</a:t>
            </a:r>
          </a:p>
          <a:p>
            <a:pPr lvl="1"/>
            <a:r>
              <a:rPr lang="en-US" dirty="0" smtClean="0"/>
              <a:t>The point association determination on 4D space is based on: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Both range {</a:t>
            </a:r>
            <a:r>
              <a:rPr lang="en-US" i="1" dirty="0" err="1" smtClean="0"/>
              <a:t>x,y,z</a:t>
            </a:r>
            <a:r>
              <a:rPr lang="en-US" dirty="0" smtClean="0"/>
              <a:t>} and hue </a:t>
            </a:r>
            <a:r>
              <a:rPr lang="en-US" i="1" dirty="0" smtClean="0"/>
              <a:t>h</a:t>
            </a:r>
            <a:r>
              <a:rPr lang="en-US" dirty="0" smtClean="0"/>
              <a:t> have been normalize to 0~1 range.</a:t>
            </a:r>
          </a:p>
          <a:p>
            <a:pPr lvl="1"/>
            <a:r>
              <a:rPr lang="en-US" dirty="0"/>
              <a:t>Hue weight </a:t>
            </a:r>
            <a:r>
              <a:rPr lang="en-US" dirty="0" smtClean="0"/>
              <a:t>is </a:t>
            </a:r>
            <a:r>
              <a:rPr lang="en-US" dirty="0"/>
              <a:t>selected between 10% and 35% for accurate </a:t>
            </a:r>
            <a:r>
              <a:rPr lang="en-US" dirty="0" smtClean="0"/>
              <a:t>association.</a:t>
            </a:r>
          </a:p>
          <a:p>
            <a:pPr lvl="1"/>
            <a:endParaRPr lang="en-US" dirty="0"/>
          </a:p>
          <a:p>
            <a:r>
              <a:rPr lang="en-US" dirty="0" smtClean="0"/>
              <a:t>Different distributions of hue from the scene affect the registration results.</a:t>
            </a:r>
          </a:p>
          <a:p>
            <a:r>
              <a:rPr lang="en-US" dirty="0" smtClean="0"/>
              <a:t>Registration accuracy can also be measured by normal error.</a:t>
            </a:r>
            <a:endParaRPr lang="en-US" dirty="0"/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0" y="15068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0" y="17830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(e) Position #3potential coverage and travel cost  (f) Position #4potential coverage and travel cost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156416"/>
              </p:ext>
            </p:extLst>
          </p:nvPr>
        </p:nvGraphicFramePr>
        <p:xfrm>
          <a:off x="831273" y="1933832"/>
          <a:ext cx="709352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Equation" r:id="rId4" imgW="3657600" imgH="304800" progId="Equation.DSMT4">
                  <p:embed/>
                </p:oleObj>
              </mc:Choice>
              <mc:Fallback>
                <p:oleObj name="Equation" r:id="rId4" imgW="36576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273" y="1933832"/>
                        <a:ext cx="7093527" cy="60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0" y="3143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	</a:t>
            </a:r>
            <a:r>
              <a:rPr kumimoji="0" lang="en-US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864297"/>
              </p:ext>
            </p:extLst>
          </p:nvPr>
        </p:nvGraphicFramePr>
        <p:xfrm>
          <a:off x="838200" y="2543432"/>
          <a:ext cx="2209800" cy="65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6" imgW="1054100" imgH="304800" progId="Equation.DSMT4">
                  <p:embed/>
                </p:oleObj>
              </mc:Choice>
              <mc:Fallback>
                <p:oleObj name="Equation" r:id="rId6" imgW="10541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43432"/>
                        <a:ext cx="2209800" cy="6569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3" name="TextBox 12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583234"/>
              </p:ext>
            </p:extLst>
          </p:nvPr>
        </p:nvGraphicFramePr>
        <p:xfrm>
          <a:off x="914400" y="5334000"/>
          <a:ext cx="3695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Equation" r:id="rId8" imgW="1892300" imgH="431800" progId="Equation.DSMT4">
                  <p:embed/>
                </p:oleObj>
              </mc:Choice>
              <mc:Fallback>
                <p:oleObj name="Equation" r:id="rId8" imgW="1892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3695700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291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rcRect l="36450" t="30220" r="3443" b="30088"/>
          <a:stretch>
            <a:fillRect/>
          </a:stretch>
        </p:blipFill>
        <p:spPr bwMode="auto">
          <a:xfrm>
            <a:off x="1478766" y="3471302"/>
            <a:ext cx="5455434" cy="262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Benchmark: </a:t>
            </a:r>
            <a:r>
              <a:rPr lang="en-US" dirty="0" smtClean="0"/>
              <a:t>6DOF </a:t>
            </a:r>
            <a:r>
              <a:rPr lang="en-US" dirty="0"/>
              <a:t>Registration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1143000"/>
            <a:ext cx="82296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Urban building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 point clouds registration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Data and model point clouds generation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Same color point cloud from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different vantage point view angle.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lang="en-US" kern="0" dirty="0" smtClean="0">
                <a:latin typeface="+mn-lt"/>
              </a:rPr>
              <a:t>6DOF transformation is known for comparison.</a:t>
            </a:r>
          </a:p>
          <a:p>
            <a:pPr marL="671512" lvl="2" eaLnBrk="0" hangingPunct="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	</a:t>
            </a:r>
            <a:r>
              <a:rPr lang="en-US" kern="0" dirty="0">
                <a:latin typeface="+mn-lt"/>
              </a:rPr>
              <a:t> </a:t>
            </a:r>
            <a:r>
              <a:rPr lang="en-US" kern="0" dirty="0" smtClean="0">
                <a:latin typeface="+mn-lt"/>
              </a:rPr>
              <a:t>(</a:t>
            </a:r>
            <a:r>
              <a:rPr lang="en-US" i="1" kern="0" dirty="0" err="1" smtClean="0">
                <a:latin typeface="+mn-lt"/>
              </a:rPr>
              <a:t>T</a:t>
            </a:r>
            <a:r>
              <a:rPr lang="en-US" i="1" kern="0" baseline="-25000" dirty="0" err="1" smtClean="0">
                <a:latin typeface="+mn-lt"/>
              </a:rPr>
              <a:t>x</a:t>
            </a:r>
            <a:r>
              <a:rPr lang="en-US" kern="0" dirty="0" smtClean="0">
                <a:latin typeface="+mn-lt"/>
              </a:rPr>
              <a:t>=</a:t>
            </a:r>
            <a:r>
              <a:rPr lang="en-US" dirty="0"/>
              <a:t> 2.46, </a:t>
            </a:r>
            <a:r>
              <a:rPr lang="en-US" i="1" dirty="0" smtClean="0"/>
              <a:t>T</a:t>
            </a:r>
            <a:r>
              <a:rPr lang="en-US" i="1" baseline="-25000" dirty="0" smtClean="0"/>
              <a:t>y</a:t>
            </a:r>
            <a:r>
              <a:rPr lang="en-US" dirty="0" smtClean="0"/>
              <a:t>=2.612,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z</a:t>
            </a:r>
            <a:r>
              <a:rPr lang="en-US" dirty="0" smtClean="0"/>
              <a:t>=0.347, </a:t>
            </a:r>
            <a:r>
              <a:rPr lang="en-US" kern="0" dirty="0" smtClean="0">
                <a:sym typeface="Symbol"/>
              </a:rPr>
              <a:t></a:t>
            </a:r>
            <a:r>
              <a:rPr lang="en-US" kern="0" baseline="-25000" dirty="0" smtClean="0">
                <a:sym typeface="Symbol"/>
              </a:rPr>
              <a:t>x</a:t>
            </a:r>
            <a:r>
              <a:rPr lang="en-US" kern="0" dirty="0" smtClean="0">
                <a:sym typeface="Symbol"/>
              </a:rPr>
              <a:t>=0</a:t>
            </a:r>
            <a:r>
              <a:rPr lang="en-US" kern="0" baseline="30000" dirty="0" smtClean="0">
                <a:sym typeface="Symbol"/>
              </a:rPr>
              <a:t>o</a:t>
            </a:r>
            <a:r>
              <a:rPr lang="en-US" kern="0" dirty="0" smtClean="0">
                <a:sym typeface="Symbol"/>
              </a:rPr>
              <a:t> </a:t>
            </a:r>
            <a:r>
              <a:rPr lang="en-US" kern="0" baseline="-25000" dirty="0" smtClean="0">
                <a:sym typeface="Symbol"/>
              </a:rPr>
              <a:t>y</a:t>
            </a:r>
            <a:r>
              <a:rPr lang="en-US" kern="0" dirty="0" smtClean="0">
                <a:sym typeface="Symbol"/>
              </a:rPr>
              <a:t>=10</a:t>
            </a:r>
            <a:r>
              <a:rPr lang="en-US" kern="0" baseline="30000" dirty="0" smtClean="0">
                <a:sym typeface="Symbol"/>
              </a:rPr>
              <a:t>o</a:t>
            </a:r>
            <a:r>
              <a:rPr lang="en-US" kern="0" dirty="0" smtClean="0">
                <a:sym typeface="Symbol"/>
              </a:rPr>
              <a:t>, </a:t>
            </a:r>
            <a:r>
              <a:rPr lang="en-US" kern="0" baseline="-25000" dirty="0" smtClean="0">
                <a:sym typeface="Symbol"/>
              </a:rPr>
              <a:t>z</a:t>
            </a:r>
            <a:r>
              <a:rPr lang="en-US" kern="0" dirty="0" smtClean="0">
                <a:sym typeface="Symbol"/>
              </a:rPr>
              <a:t>=10</a:t>
            </a:r>
            <a:r>
              <a:rPr lang="en-US" kern="0" baseline="30000" dirty="0" smtClean="0">
                <a:sym typeface="Symbol"/>
              </a:rPr>
              <a:t>o</a:t>
            </a:r>
            <a:r>
              <a:rPr lang="en-US" kern="0" dirty="0" smtClean="0">
                <a:latin typeface="+mn-lt"/>
              </a:rPr>
              <a:t>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Point clouds are registered together using HICP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lang="en-US" kern="0" dirty="0" smtClean="0">
                <a:latin typeface="+mn-lt"/>
              </a:rPr>
              <a:t>HICP results have been compared with 3D ICP.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6" name="TextBox 5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89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Robotic Mapping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dirty="0" smtClean="0"/>
              <a:t>Utilize a robotic platform to carry the mapping device to explore an area and generate the complete map.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Saves mapping costs.</a:t>
            </a:r>
          </a:p>
          <a:p>
            <a:pPr algn="just"/>
            <a:r>
              <a:rPr lang="en-US" dirty="0" smtClean="0"/>
              <a:t>Decreases time consumption.</a:t>
            </a:r>
          </a:p>
          <a:p>
            <a:pPr algn="just"/>
            <a:r>
              <a:rPr lang="en-US" dirty="0" smtClean="0"/>
              <a:t>Work in hazardous environment.</a:t>
            </a:r>
          </a:p>
          <a:p>
            <a:pPr algn="just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3977211"/>
            <a:ext cx="3200400" cy="2309289"/>
            <a:chOff x="5791200" y="1767411"/>
            <a:chExt cx="3200400" cy="230928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129" y="1767411"/>
              <a:ext cx="2557671" cy="1935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 Box 26"/>
            <p:cNvSpPr txBox="1">
              <a:spLocks noChangeArrowheads="1"/>
            </p:cNvSpPr>
            <p:nvPr/>
          </p:nvSpPr>
          <p:spPr bwMode="auto">
            <a:xfrm>
              <a:off x="5791200" y="3664396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Urban surveying, S. </a:t>
              </a:r>
              <a:r>
                <a:rPr kumimoji="0" lang="en-US" sz="1200" b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Thrun</a:t>
              </a:r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, 2004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45712" y="1802782"/>
            <a:ext cx="3200400" cy="2174429"/>
            <a:chOff x="2971800" y="1864171"/>
            <a:chExt cx="3200400" cy="2174429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1864171"/>
              <a:ext cx="2764299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 Box 26"/>
            <p:cNvSpPr txBox="1">
              <a:spLocks noChangeArrowheads="1"/>
            </p:cNvSpPr>
            <p:nvPr/>
          </p:nvSpPr>
          <p:spPr bwMode="auto">
            <a:xfrm>
              <a:off x="2971800" y="3626296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Search &amp; Rescue, M. </a:t>
              </a:r>
              <a:r>
                <a:rPr kumimoji="0" lang="en-US" sz="1200" b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Montemerlo</a:t>
              </a:r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, 2004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65087"/>
            <a:ext cx="2764299" cy="19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 Box 26"/>
          <p:cNvSpPr txBox="1">
            <a:spLocks noChangeArrowheads="1"/>
          </p:cNvSpPr>
          <p:nvPr/>
        </p:nvSpPr>
        <p:spPr bwMode="auto">
          <a:xfrm>
            <a:off x="2895600" y="5874196"/>
            <a:ext cx="3687838" cy="4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Mine mapping, S. </a:t>
            </a:r>
            <a:r>
              <a:rPr kumimoji="0" lang="en-US" sz="12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Thrun</a:t>
            </a:r>
            <a:r>
              <a:rPr lang="en-US" sz="1200" dirty="0" smtClean="0">
                <a:latin typeface="+mn-lt"/>
                <a:ea typeface="Times New Roman" pitchFamily="18" charset="0"/>
                <a:cs typeface="Times New Roman" pitchFamily="18" charset="0"/>
              </a:rPr>
              <a:t>, 2003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29" y="3965087"/>
            <a:ext cx="2405271" cy="187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5562600" y="5867400"/>
            <a:ext cx="3687838" cy="4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Underwater mapping, S. Williams, 2001</a:t>
            </a:r>
            <a:endParaRPr kumimoji="0" 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65196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Benchmark: </a:t>
            </a:r>
            <a:r>
              <a:rPr lang="en-US" dirty="0" smtClean="0"/>
              <a:t>6DOF </a:t>
            </a:r>
            <a:r>
              <a:rPr lang="en-US" dirty="0"/>
              <a:t>Registration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14300" y="4800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23" name="TextBox 22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pic>
        <p:nvPicPr>
          <p:cNvPr id="27" name="Picture 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5684"/>
            <a:ext cx="4572000" cy="342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5684"/>
            <a:ext cx="4636232" cy="347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5478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0213"/>
            <a:ext cx="8686800" cy="636587"/>
          </a:xfrm>
        </p:spPr>
        <p:txBody>
          <a:bodyPr/>
          <a:lstStyle/>
          <a:p>
            <a:r>
              <a:rPr lang="en-US" sz="2400" dirty="0" smtClean="0"/>
              <a:t>Performance with Different Hue Weight and 3D ICP</a:t>
            </a:r>
            <a:endParaRPr 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256504"/>
              </p:ext>
            </p:extLst>
          </p:nvPr>
        </p:nvGraphicFramePr>
        <p:xfrm>
          <a:off x="654159" y="2514600"/>
          <a:ext cx="3886200" cy="3352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600"/>
                <a:gridCol w="1244600"/>
                <a:gridCol w="1143000"/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Methods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Time (seconds)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Iterations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3-DICP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166.89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HICP weight=0.05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98.05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 =0.10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93.07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weight=0.20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87.76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weight=0.40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73.11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weight=1.00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56.06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weight=2.00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52.42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weight=5.00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42.25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HICP weight=10.00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36.21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HICP weight=100.00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28.08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153" y="962188"/>
            <a:ext cx="3422541" cy="25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59" y="3529094"/>
            <a:ext cx="3422541" cy="25669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03879" y="1327755"/>
            <a:ext cx="4886274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400" kern="0" dirty="0" smtClean="0"/>
              <a:t>Weight has bee adjusted from 0.05 to 100.00.</a:t>
            </a:r>
          </a:p>
          <a:p>
            <a:r>
              <a:rPr lang="en-US" sz="1400" kern="0" dirty="0" smtClean="0"/>
              <a:t>Performance area compared in computation time and error.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63313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0213"/>
            <a:ext cx="8686800" cy="636587"/>
          </a:xfrm>
        </p:spPr>
        <p:txBody>
          <a:bodyPr/>
          <a:lstStyle/>
          <a:p>
            <a:r>
              <a:rPr lang="en-US" sz="2400" dirty="0" smtClean="0"/>
              <a:t>Two Different Color Point Cloud Registration with H-ICP</a:t>
            </a:r>
            <a:endParaRPr 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55675"/>
            <a:ext cx="8229600" cy="4987925"/>
          </a:xfrm>
        </p:spPr>
        <p:txBody>
          <a:bodyPr/>
          <a:lstStyle/>
          <a:p>
            <a:r>
              <a:rPr lang="en-US" sz="1800" dirty="0" smtClean="0"/>
              <a:t>Two color point clouds about indoor scene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600" dirty="0" smtClean="0"/>
          </a:p>
          <a:p>
            <a:endParaRPr lang="en-US" sz="600" dirty="0"/>
          </a:p>
          <a:p>
            <a:endParaRPr lang="en-US" sz="600" dirty="0" smtClean="0"/>
          </a:p>
          <a:p>
            <a:endParaRPr lang="en-US" sz="600" dirty="0"/>
          </a:p>
          <a:p>
            <a:endParaRPr lang="en-US" sz="600" dirty="0" smtClean="0"/>
          </a:p>
          <a:p>
            <a:r>
              <a:rPr lang="en-US" sz="1800" dirty="0" smtClean="0"/>
              <a:t>Hue rendered point clouds</a:t>
            </a:r>
            <a:endParaRPr lang="en-US" sz="18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875639" y="1388249"/>
            <a:ext cx="3543961" cy="1964551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868146" y="1371600"/>
            <a:ext cx="3573929" cy="19812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875639" y="3886201"/>
            <a:ext cx="3575098" cy="19812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/>
          <a:stretch>
            <a:fillRect/>
          </a:stretch>
        </p:blipFill>
        <p:spPr>
          <a:xfrm>
            <a:off x="4877672" y="3886201"/>
            <a:ext cx="3564404" cy="19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93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0213"/>
            <a:ext cx="8686800" cy="636587"/>
          </a:xfrm>
        </p:spPr>
        <p:txBody>
          <a:bodyPr/>
          <a:lstStyle/>
          <a:p>
            <a:r>
              <a:rPr lang="en-US" sz="2400" dirty="0" smtClean="0"/>
              <a:t>Two Different Color Point Cloud Registration with H-ICP</a:t>
            </a:r>
            <a:endParaRPr 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55675"/>
            <a:ext cx="8229600" cy="4987925"/>
          </a:xfrm>
        </p:spPr>
        <p:txBody>
          <a:bodyPr/>
          <a:lstStyle/>
          <a:p>
            <a:r>
              <a:rPr lang="en-US" sz="1800" dirty="0" smtClean="0"/>
              <a:t>Two color point clouds before and after registration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947737" y="1447800"/>
            <a:ext cx="3057525" cy="1694459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 bwMode="auto">
          <a:xfrm>
            <a:off x="746726" y="3523306"/>
            <a:ext cx="3638329" cy="259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2111"/>
          <a:stretch/>
        </p:blipFill>
        <p:spPr bwMode="auto">
          <a:xfrm>
            <a:off x="4598161" y="3429000"/>
            <a:ext cx="3706335" cy="2667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53196" y="3151070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Before registration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5582259" y="3142259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After registration</a:t>
            </a:r>
            <a:endParaRPr lang="en-US" sz="1400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4267200" y="2133600"/>
            <a:ext cx="457200" cy="3810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4944640" y="1448084"/>
            <a:ext cx="3056360" cy="16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31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0213"/>
            <a:ext cx="8686800" cy="636587"/>
          </a:xfrm>
        </p:spPr>
        <p:txBody>
          <a:bodyPr/>
          <a:lstStyle/>
          <a:p>
            <a:r>
              <a:rPr lang="en-US" sz="2400" dirty="0" smtClean="0"/>
              <a:t>Performance Comparison</a:t>
            </a:r>
            <a:endParaRPr 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9" name="TextBox 8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535895"/>
              </p:ext>
            </p:extLst>
          </p:nvPr>
        </p:nvGraphicFramePr>
        <p:xfrm>
          <a:off x="685800" y="1752600"/>
          <a:ext cx="7391400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250"/>
                <a:gridCol w="1657350"/>
                <a:gridCol w="1371600"/>
                <a:gridCol w="1371600"/>
                <a:gridCol w="1371600"/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Methods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Time (seconds)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Iterations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Error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Normal Error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3-DICP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678.02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108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0.066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HICP weight=0.01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437.02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0.9968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HICP weight=0.02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432.58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94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0.9969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HICP weight=0.05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332.69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0.040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0.9969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HICP weight=0.10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366.60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0.042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0.9969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HICP weight=0.20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306.15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0.043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0.9971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HICP weight=0.30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277.61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0.045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0.9971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8384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Registration about Unknown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Six color point clouds area generated at six vantage positions.</a:t>
            </a:r>
          </a:p>
          <a:p>
            <a:r>
              <a:rPr lang="en-US" sz="1800" dirty="0" smtClean="0"/>
              <a:t>They area pair wisely registered together to evaluation performance.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43882" y="2106946"/>
            <a:ext cx="5478737" cy="3555365"/>
            <a:chOff x="2028825" y="1778635"/>
            <a:chExt cx="5086350" cy="3300730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l="10312" r="18049"/>
            <a:stretch/>
          </p:blipFill>
          <p:spPr bwMode="auto">
            <a:xfrm>
              <a:off x="2028825" y="1778635"/>
              <a:ext cx="5086350" cy="33007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3276600" y="2200275"/>
              <a:ext cx="2962275" cy="2447925"/>
              <a:chOff x="0" y="0"/>
              <a:chExt cx="2962275" cy="244792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0" y="9620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1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76250" y="11525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2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81000" y="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3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157458" y="198257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5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57225" y="20669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4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581275" y="1152525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/>
                    <a:ea typeface="宋体"/>
                    <a:cs typeface="Times New Roman"/>
                  </a:rPr>
                  <a:t>6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4" name="TextBox 1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32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Registration about Unknown Area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40584"/>
              </p:ext>
            </p:extLst>
          </p:nvPr>
        </p:nvGraphicFramePr>
        <p:xfrm>
          <a:off x="304798" y="1143000"/>
          <a:ext cx="8610602" cy="2560320"/>
        </p:xfrm>
        <a:graphic>
          <a:graphicData uri="http://schemas.openxmlformats.org/drawingml/2006/table">
            <a:tbl>
              <a:tblPr firstRow="1" firstCol="1" bandRow="1"/>
              <a:tblGrid>
                <a:gridCol w="1230086"/>
                <a:gridCol w="1230086"/>
                <a:gridCol w="1230086"/>
                <a:gridCol w="1230086"/>
                <a:gridCol w="1230086"/>
                <a:gridCol w="1230086"/>
                <a:gridCol w="1230086"/>
              </a:tblGrid>
              <a:tr h="64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Position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3-D ICP </a:t>
                      </a:r>
                      <a:r>
                        <a:rPr lang="en-US" sz="12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 Iteration #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3-DICP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Time(seconds)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HICP        </a:t>
                      </a: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Iteration #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HICP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Time(seconds)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3-D ICP </a:t>
                      </a:r>
                      <a:r>
                        <a:rPr lang="en-US" sz="1200" dirty="0" smtClean="0">
                          <a:effectLst/>
                          <a:latin typeface="+mn-lt"/>
                          <a:ea typeface="宋体"/>
                          <a:cs typeface="Times New Roman"/>
                        </a:rPr>
                        <a:t>        Error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HICP 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Error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81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360.24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74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263.36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0.379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0.370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3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83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203.14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37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63.43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0.303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0.301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4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84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386.54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67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199.88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0.472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0.461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5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133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393.46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68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329.76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0.568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0.549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6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120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465.85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71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宋体"/>
                          <a:cs typeface="Times New Roman"/>
                        </a:rPr>
                        <a:t>156.69</a:t>
                      </a:r>
                      <a:endParaRPr lang="en-US" sz="110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0.947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/>
                          <a:cs typeface="Times New Roman"/>
                        </a:rPr>
                        <a:t>0.849</a:t>
                      </a:r>
                      <a:endParaRPr lang="en-US" sz="1100" dirty="0">
                        <a:effectLst/>
                        <a:latin typeface="+mn-lt"/>
                        <a:ea typeface="宋体"/>
                        <a:cs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90550" y="3886200"/>
            <a:ext cx="3933672" cy="18288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3886200"/>
            <a:ext cx="3933671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5638800"/>
            <a:ext cx="3478837" cy="404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a typeface="宋体"/>
                <a:cs typeface="Times New Roman"/>
              </a:rPr>
              <a:t>3D point clouds after registration (</a:t>
            </a:r>
            <a:r>
              <a:rPr lang="en-US" sz="1200" dirty="0" err="1" smtClean="0">
                <a:ea typeface="宋体"/>
                <a:cs typeface="Times New Roman"/>
              </a:rPr>
              <a:t>pos</a:t>
            </a:r>
            <a:r>
              <a:rPr lang="en-US" sz="1200" dirty="0" smtClean="0">
                <a:ea typeface="宋体"/>
                <a:cs typeface="Times New Roman"/>
              </a:rPr>
              <a:t> 2 &amp; </a:t>
            </a:r>
            <a:r>
              <a:rPr lang="en-US" sz="1200" dirty="0" err="1" smtClean="0">
                <a:ea typeface="宋体"/>
                <a:cs typeface="Times New Roman"/>
              </a:rPr>
              <a:t>pos</a:t>
            </a:r>
            <a:r>
              <a:rPr lang="en-US" sz="1200" dirty="0" smtClean="0">
                <a:ea typeface="宋体"/>
                <a:cs typeface="Times New Roman"/>
              </a:rPr>
              <a:t> 3)</a:t>
            </a:r>
            <a:endParaRPr lang="en-US" sz="1100" dirty="0">
              <a:ea typeface="宋体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9257" y="5638800"/>
            <a:ext cx="3648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a typeface="宋体"/>
                <a:cs typeface="Times New Roman"/>
              </a:rPr>
              <a:t>Color point clouds after registration (</a:t>
            </a:r>
            <a:r>
              <a:rPr lang="en-US" sz="1200" dirty="0" err="1" smtClean="0">
                <a:ea typeface="宋体"/>
                <a:cs typeface="Times New Roman"/>
              </a:rPr>
              <a:t>pos</a:t>
            </a:r>
            <a:r>
              <a:rPr lang="en-US" sz="1200" dirty="0" smtClean="0">
                <a:ea typeface="宋体"/>
                <a:cs typeface="Times New Roman"/>
              </a:rPr>
              <a:t> 2 &amp; </a:t>
            </a:r>
            <a:r>
              <a:rPr lang="en-US" sz="1200" dirty="0" err="1" smtClean="0">
                <a:ea typeface="宋体"/>
                <a:cs typeface="Times New Roman"/>
              </a:rPr>
              <a:t>pos</a:t>
            </a:r>
            <a:r>
              <a:rPr lang="en-US" sz="1200" dirty="0" smtClean="0">
                <a:ea typeface="宋体"/>
                <a:cs typeface="Times New Roman"/>
              </a:rPr>
              <a:t> 3)</a:t>
            </a:r>
            <a:endParaRPr lang="en-US" sz="1100" dirty="0">
              <a:ea typeface="宋体"/>
              <a:cs typeface="Times New Roman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2" name="TextBox 11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30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I: 1D Distributed Hue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46965" t="20115" r="25021" b="14884"/>
          <a:stretch>
            <a:fillRect/>
          </a:stretch>
        </p:blipFill>
        <p:spPr bwMode="auto">
          <a:xfrm>
            <a:off x="251016" y="2725270"/>
            <a:ext cx="2743200" cy="30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 l="39649" t="28302" r="38946" b="23048"/>
          <a:stretch>
            <a:fillRect/>
          </a:stretch>
        </p:blipFill>
        <p:spPr bwMode="auto">
          <a:xfrm>
            <a:off x="3223405" y="2615843"/>
            <a:ext cx="2666411" cy="340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 bwMode="auto">
          <a:xfrm>
            <a:off x="2613216" y="4114800"/>
            <a:ext cx="762000" cy="457200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5791200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Point Clouds before Registration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5791200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Point Clouds after Registration</a:t>
            </a:r>
            <a:endParaRPr lang="en-US" sz="1400" i="1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457200" y="1143000"/>
            <a:ext cx="82296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 dimensional assigned hue point clouds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registration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Data and model point clouds generation</a:t>
            </a:r>
          </a:p>
          <a:p>
            <a:pPr marL="1127125" lvl="2" indent="-325438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Render bunny point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clouds with 7 hue value vary from 0 to 1.</a:t>
            </a:r>
          </a:p>
          <a:p>
            <a:pPr marL="1127125" lvl="2" indent="-325438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Hue rendering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is based on z value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336454"/>
              </p:ext>
            </p:extLst>
          </p:nvPr>
        </p:nvGraphicFramePr>
        <p:xfrm>
          <a:off x="5715002" y="3505200"/>
          <a:ext cx="3276598" cy="1752600"/>
        </p:xfrm>
        <a:graphic>
          <a:graphicData uri="http://schemas.openxmlformats.org/drawingml/2006/table">
            <a:tbl>
              <a:tblPr/>
              <a:tblGrid>
                <a:gridCol w="744682"/>
                <a:gridCol w="521277"/>
                <a:gridCol w="521277"/>
                <a:gridCol w="521277"/>
                <a:gridCol w="968085"/>
              </a:tblGrid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Color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G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B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Hue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Gray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128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128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128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Yellow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0.167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Green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0.333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Cyan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Blue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0.667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Magenta 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0.833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Red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255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700" dirty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400" kern="700" dirty="0"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95099" marR="95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4" name="TextBox 13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1D distributed hue point cloud registration</a:t>
            </a:r>
          </a:p>
          <a:p>
            <a:pPr lvl="1"/>
            <a:r>
              <a:rPr lang="en-US" dirty="0" smtClean="0"/>
              <a:t>Results have been compared between 3D range data and color rendered 3D range data with range ICP and hue assisted ICP.</a:t>
            </a:r>
          </a:p>
          <a:p>
            <a:pPr lvl="1"/>
            <a:r>
              <a:rPr lang="en-US" dirty="0" smtClean="0"/>
              <a:t>Hue attribute helps to increase ICP speed.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I: 1D Distributed Hue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2362200"/>
            <a:ext cx="4978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4978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8" name="TextBox 7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II: Continuous Hue Distribution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33826" t="18868" r="34475" b="23517"/>
          <a:stretch>
            <a:fillRect/>
          </a:stretch>
        </p:blipFill>
        <p:spPr bwMode="auto">
          <a:xfrm>
            <a:off x="3124200" y="36576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4355" t="18868" r="31526" b="19743"/>
          <a:stretch>
            <a:fillRect/>
          </a:stretch>
        </p:blipFill>
        <p:spPr bwMode="auto">
          <a:xfrm>
            <a:off x="609600" y="3657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5" cstate="print"/>
          <a:srcRect l="32502" t="14151" r="27551" b="14081"/>
          <a:stretch>
            <a:fillRect/>
          </a:stretch>
        </p:blipFill>
        <p:spPr bwMode="auto">
          <a:xfrm>
            <a:off x="6005531" y="2962891"/>
            <a:ext cx="2909869" cy="293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8200" y="579120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Model point cloud</a:t>
            </a:r>
            <a:endParaRPr lang="en-US" sz="1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579120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Data point cloud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5791200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Registered point cloud</a:t>
            </a:r>
            <a:endParaRPr lang="en-US" sz="1400" i="1" dirty="0"/>
          </a:p>
        </p:txBody>
      </p:sp>
      <p:sp>
        <p:nvSpPr>
          <p:cNvPr id="13" name="Plus 12"/>
          <p:cNvSpPr/>
          <p:nvPr/>
        </p:nvSpPr>
        <p:spPr bwMode="auto">
          <a:xfrm>
            <a:off x="2590800" y="4572000"/>
            <a:ext cx="457200" cy="457200"/>
          </a:xfrm>
          <a:prstGeom prst="mathPlus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5486400" y="4724400"/>
            <a:ext cx="381000" cy="228600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7200" y="1143000"/>
            <a:ext cx="82296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 smtClean="0"/>
              <a:t>Continuous distributed hue point cloud registration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Data and model point clouds generation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Render range point clouds with continuous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hue distribution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.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Hue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lang="en-US" kern="0" dirty="0" smtClean="0">
                <a:latin typeface="+mn-lt"/>
              </a:rPr>
              <a:t>value is ranging from 0 ~ 1.</a:t>
            </a:r>
            <a:endParaRPr lang="en-US" kern="0" dirty="0">
              <a:latin typeface="+mn-lt"/>
            </a:endParaRP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Hue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value is decided based </a:t>
            </a:r>
            <a:r>
              <a:rPr lang="en-US" kern="0" dirty="0" smtClean="0">
                <a:latin typeface="+mn-lt"/>
              </a:rPr>
              <a:t>on </a:t>
            </a:r>
            <a:r>
              <a:rPr kumimoji="0" lang="en-US" sz="18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z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direction coordinate.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7" name="TextBox 1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sz="2800" b="1" dirty="0" smtClean="0"/>
              <a:t>Research Objective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87925"/>
          </a:xfrm>
        </p:spPr>
        <p:txBody>
          <a:bodyPr/>
          <a:lstStyle/>
          <a:p>
            <a:pPr algn="just"/>
            <a:r>
              <a:rPr lang="en-US" b="1" u="sng" dirty="0" smtClean="0">
                <a:solidFill>
                  <a:srgbClr val="000000"/>
                </a:solidFill>
              </a:rPr>
              <a:t>Objective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sz="1800" i="1" dirty="0" smtClean="0">
                <a:solidFill>
                  <a:srgbClr val="000000"/>
                </a:solidFill>
                <a:cs typeface="Times New Roman" pitchFamily="18" charset="0"/>
              </a:rPr>
              <a:t>Autonomously explore and generate a global 3D color point cloud map about a given </a:t>
            </a:r>
            <a:r>
              <a:rPr lang="en-US" sz="1800" i="1" dirty="0">
                <a:solidFill>
                  <a:srgbClr val="000000"/>
                </a:solidFill>
                <a:cs typeface="Times New Roman" pitchFamily="18" charset="0"/>
              </a:rPr>
              <a:t>area with </a:t>
            </a:r>
            <a:r>
              <a:rPr lang="en-US" sz="1800" i="1" dirty="0" smtClean="0">
                <a:solidFill>
                  <a:srgbClr val="000000"/>
                </a:solidFill>
                <a:cs typeface="Times New Roman" pitchFamily="18" charset="0"/>
              </a:rPr>
              <a:t>no pre-known knowledge and positioning sensor.</a:t>
            </a:r>
          </a:p>
          <a:p>
            <a:pPr algn="just"/>
            <a:r>
              <a:rPr lang="en-US" b="1" u="sng" dirty="0" smtClean="0">
                <a:solidFill>
                  <a:srgbClr val="000000"/>
                </a:solidFill>
              </a:rPr>
              <a:t>System</a:t>
            </a:r>
          </a:p>
          <a:p>
            <a:pPr lvl="1" algn="just"/>
            <a:r>
              <a:rPr lang="en-US" dirty="0" smtClean="0">
                <a:solidFill>
                  <a:srgbClr val="000000"/>
                </a:solidFill>
              </a:rPr>
              <a:t>A </a:t>
            </a:r>
            <a:r>
              <a:rPr lang="en-US" dirty="0">
                <a:solidFill>
                  <a:srgbClr val="000000"/>
                </a:solidFill>
              </a:rPr>
              <a:t>mobile </a:t>
            </a:r>
            <a:r>
              <a:rPr lang="en-US" dirty="0" smtClean="0">
                <a:solidFill>
                  <a:srgbClr val="000000"/>
                </a:solidFill>
              </a:rPr>
              <a:t>mapping robot to generate 3D color point cloud maps .</a:t>
            </a:r>
          </a:p>
          <a:p>
            <a:pPr algn="just"/>
            <a:r>
              <a:rPr lang="en-US" b="1" u="sng" dirty="0" smtClean="0">
                <a:solidFill>
                  <a:srgbClr val="000000"/>
                </a:solidFill>
              </a:rPr>
              <a:t>Process</a:t>
            </a:r>
          </a:p>
          <a:p>
            <a:pPr lvl="1" algn="just"/>
            <a:r>
              <a:rPr lang="en-US" dirty="0" smtClean="0">
                <a:solidFill>
                  <a:srgbClr val="000000"/>
                </a:solidFill>
              </a:rPr>
              <a:t>Create a adaptive exploration and mapping process in unknown urban environment.</a:t>
            </a:r>
          </a:p>
          <a:p>
            <a:pPr algn="just"/>
            <a:r>
              <a:rPr lang="en-US" b="1" u="sng" dirty="0" smtClean="0">
                <a:solidFill>
                  <a:srgbClr val="000000"/>
                </a:solidFill>
              </a:rPr>
              <a:t>Algorithms</a:t>
            </a:r>
          </a:p>
          <a:p>
            <a:pPr lvl="1" algn="just"/>
            <a:r>
              <a:rPr lang="en-US" b="1" dirty="0" smtClean="0">
                <a:solidFill>
                  <a:srgbClr val="000000"/>
                </a:solidFill>
              </a:rPr>
              <a:t>Point cloud analysis</a:t>
            </a:r>
          </a:p>
          <a:p>
            <a:pPr marL="671512" lvl="2" indent="0" algn="just">
              <a:buNone/>
            </a:pPr>
            <a:r>
              <a:rPr lang="en-US" dirty="0" smtClean="0">
                <a:solidFill>
                  <a:srgbClr val="000000"/>
                </a:solidFill>
              </a:rPr>
              <a:t>Occlusion detection, noise filtering, normal extraction, subsampling</a:t>
            </a:r>
          </a:p>
          <a:p>
            <a:pPr lvl="1" algn="just"/>
            <a:r>
              <a:rPr lang="en-US" b="1" dirty="0" smtClean="0">
                <a:solidFill>
                  <a:srgbClr val="000000"/>
                </a:solidFill>
              </a:rPr>
              <a:t>Color point cloud map registration</a:t>
            </a:r>
          </a:p>
          <a:p>
            <a:pPr marL="671512" lvl="2" indent="0" algn="just">
              <a:buNone/>
            </a:pPr>
            <a:r>
              <a:rPr lang="en-US" dirty="0" smtClean="0">
                <a:solidFill>
                  <a:srgbClr val="000000"/>
                </a:solidFill>
              </a:rPr>
              <a:t>Register maps generated at different positions into global frame.</a:t>
            </a:r>
          </a:p>
          <a:p>
            <a:pPr lvl="1" algn="just"/>
            <a:r>
              <a:rPr lang="en-US" b="1" dirty="0" smtClean="0">
                <a:solidFill>
                  <a:srgbClr val="000000"/>
                </a:solidFill>
              </a:rPr>
              <a:t>Exploration strategy</a:t>
            </a:r>
          </a:p>
          <a:p>
            <a:pPr marL="671512" lvl="2" indent="0" algn="just">
              <a:buNone/>
            </a:pPr>
            <a:r>
              <a:rPr lang="en-US" dirty="0" smtClean="0">
                <a:solidFill>
                  <a:srgbClr val="000000"/>
                </a:solidFill>
              </a:rPr>
              <a:t>Navigate robot to next best vantage position to compensate occlusions.</a:t>
            </a:r>
          </a:p>
          <a:p>
            <a:pPr algn="just"/>
            <a:endParaRPr lang="en-US" dirty="0" smtClean="0">
              <a:solidFill>
                <a:srgbClr val="000000"/>
              </a:solidFill>
            </a:endParaRPr>
          </a:p>
          <a:p>
            <a:pPr lvl="1" algn="just"/>
            <a:endParaRPr lang="en-US" dirty="0" smtClean="0">
              <a:solidFill>
                <a:srgbClr val="000000"/>
              </a:solidFill>
            </a:endParaRPr>
          </a:p>
          <a:p>
            <a:pPr lvl="1" algn="just">
              <a:spcBef>
                <a:spcPts val="0"/>
              </a:spcBef>
              <a:buClr>
                <a:srgbClr val="CC9900"/>
              </a:buClr>
              <a:defRPr/>
            </a:pPr>
            <a:endParaRPr lang="en-US" i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867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dirty="0" smtClean="0"/>
              <a:t>Continuous distributed hue point cloud registration</a:t>
            </a:r>
          </a:p>
          <a:p>
            <a:pPr lvl="1"/>
            <a:r>
              <a:rPr lang="en-US" dirty="0" smtClean="0"/>
              <a:t>Result is compared with 7 segments hue point cloud.</a:t>
            </a:r>
          </a:p>
          <a:p>
            <a:pPr lvl="1"/>
            <a:r>
              <a:rPr lang="en-US" dirty="0" smtClean="0"/>
              <a:t>Continuous hue point clouds have a better registration performance.</a:t>
            </a:r>
          </a:p>
          <a:p>
            <a:pPr lvl="1"/>
            <a:r>
              <a:rPr lang="en-US" dirty="0" smtClean="0"/>
              <a:t> Hue continuity can effect registration process.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636587"/>
          </a:xfrm>
        </p:spPr>
        <p:txBody>
          <a:bodyPr/>
          <a:lstStyle/>
          <a:p>
            <a:r>
              <a:rPr lang="en-US" dirty="0" smtClean="0"/>
              <a:t>Case II: Continuous Hue Distribution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4876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876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III: Hue Is Noisy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affect on hue assisted ICP</a:t>
            </a:r>
          </a:p>
          <a:p>
            <a:pPr lvl="1"/>
            <a:r>
              <a:rPr lang="en-US" dirty="0" smtClean="0"/>
              <a:t>Data and model point clouds generation</a:t>
            </a:r>
          </a:p>
          <a:p>
            <a:pPr lvl="2"/>
            <a:r>
              <a:rPr lang="en-US" dirty="0" smtClean="0"/>
              <a:t>Render range point clouds with 1D 7 layer hue distribution.</a:t>
            </a:r>
          </a:p>
          <a:p>
            <a:pPr lvl="2"/>
            <a:r>
              <a:rPr lang="en-US" dirty="0" smtClean="0"/>
              <a:t>Random noise on hue has been added with deviation of 50%.</a:t>
            </a:r>
          </a:p>
          <a:p>
            <a:pPr lvl="1"/>
            <a:r>
              <a:rPr lang="en-US" dirty="0" smtClean="0"/>
              <a:t>Noisy point clouds are registered together using hue assisted ICP</a:t>
            </a:r>
          </a:p>
          <a:p>
            <a:pPr lvl="1"/>
            <a:endParaRPr lang="en-US" dirty="0"/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3" cstate="print"/>
          <a:srcRect l="41836" t="20912" r="23930" b="21179"/>
          <a:stretch>
            <a:fillRect/>
          </a:stretch>
        </p:blipFill>
        <p:spPr bwMode="auto">
          <a:xfrm>
            <a:off x="3048000" y="3552295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/>
          <a:srcRect l="42153" t="19303" r="21860" b="14209"/>
          <a:stretch>
            <a:fillRect/>
          </a:stretch>
        </p:blipFill>
        <p:spPr bwMode="auto">
          <a:xfrm>
            <a:off x="609600" y="3552295"/>
            <a:ext cx="2209800" cy="231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 l="38855" t="26415" r="36846" b="26725"/>
          <a:stretch>
            <a:fillRect/>
          </a:stretch>
        </p:blipFill>
        <p:spPr bwMode="auto">
          <a:xfrm>
            <a:off x="6248400" y="2819400"/>
            <a:ext cx="2743200" cy="297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38200" y="5791200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Model point cloud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579120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Data point cloud</a:t>
            </a:r>
            <a:endParaRPr lang="en-US" sz="1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5791200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Registered point cloud</a:t>
            </a:r>
            <a:endParaRPr lang="en-US" sz="1400" i="1" dirty="0"/>
          </a:p>
        </p:txBody>
      </p:sp>
      <p:sp>
        <p:nvSpPr>
          <p:cNvPr id="12" name="Plus 11"/>
          <p:cNvSpPr/>
          <p:nvPr/>
        </p:nvSpPr>
        <p:spPr bwMode="auto">
          <a:xfrm>
            <a:off x="2590800" y="4572000"/>
            <a:ext cx="457200" cy="457200"/>
          </a:xfrm>
          <a:prstGeom prst="mathPlus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5486400" y="4724400"/>
            <a:ext cx="381000" cy="228600"/>
          </a:xfrm>
          <a:prstGeom prst="rightArrow">
            <a:avLst/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5" name="TextBox 1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III: Hue Is Noisy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affect on hue assisted ICP</a:t>
            </a:r>
          </a:p>
          <a:p>
            <a:pPr lvl="1"/>
            <a:r>
              <a:rPr lang="en-US" dirty="0" smtClean="0"/>
              <a:t>Noise effect increases registration error.</a:t>
            </a:r>
          </a:p>
          <a:p>
            <a:pPr lvl="1"/>
            <a:r>
              <a:rPr lang="en-US" dirty="0" smtClean="0"/>
              <a:t>Hue attribute increases convergence speed.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673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362200"/>
            <a:ext cx="4673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Color Point Cloud Map Example (Indoor / Outdoor)</a:t>
            </a:r>
            <a:br>
              <a:rPr lang="en-US" sz="2800" b="1" dirty="0" smtClean="0"/>
            </a:br>
            <a:r>
              <a:rPr lang="en-US" sz="2400" b="1" dirty="0" smtClean="0"/>
              <a:t>(250+ Million Points, 150 Scans)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5" name="TextBox 4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15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828800"/>
            <a:ext cx="8229600" cy="636587"/>
          </a:xfrm>
        </p:spPr>
        <p:txBody>
          <a:bodyPr/>
          <a:lstStyle/>
          <a:p>
            <a:pPr algn="ctr"/>
            <a:r>
              <a:rPr lang="en-US" b="1" dirty="0" smtClean="0"/>
              <a:t>4. Path Planning for Exploration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28600" y="2362200"/>
            <a:ext cx="8229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914400" lvl="1" indent="-457200" algn="just">
              <a:buAutoNum type="arabicPeriod"/>
            </a:pPr>
            <a:r>
              <a:rPr lang="en-US" sz="2400" b="1" dirty="0" smtClean="0"/>
              <a:t>Exploration grid construction and update.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Heading direction determination.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Frontier vantage position candidate generation.</a:t>
            </a:r>
          </a:p>
          <a:p>
            <a:pPr marL="914400" lvl="1" indent="-457200" algn="just">
              <a:buAutoNum type="arabicPeriod"/>
            </a:pPr>
            <a:r>
              <a:rPr lang="en-US" sz="2400" b="1" dirty="0" smtClean="0"/>
              <a:t>Best view vantage position determination.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12" name="TextBox 11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6078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Grid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Exploration grid is generated from the point cloud based on z-directional point distribution.</a:t>
            </a:r>
          </a:p>
          <a:p>
            <a:r>
              <a:rPr lang="en-US" sz="1800" dirty="0" smtClean="0"/>
              <a:t>Exploration grid describe objects as unmapped area (</a:t>
            </a:r>
            <a:r>
              <a:rPr lang="en-US" sz="1800" b="1" i="1" dirty="0" smtClean="0"/>
              <a:t>U</a:t>
            </a:r>
            <a:r>
              <a:rPr lang="en-US" sz="1800" dirty="0" smtClean="0"/>
              <a:t>), ground surface (</a:t>
            </a:r>
            <a:r>
              <a:rPr lang="en-US" sz="1800" b="1" i="1" dirty="0" smtClean="0"/>
              <a:t>G</a:t>
            </a:r>
            <a:r>
              <a:rPr lang="en-US" sz="1800" dirty="0" smtClean="0"/>
              <a:t>) and obstacles/walls (</a:t>
            </a:r>
            <a:r>
              <a:rPr lang="en-US" sz="1800" b="1" i="1" dirty="0" smtClean="0"/>
              <a:t>O</a:t>
            </a:r>
            <a:r>
              <a:rPr lang="en-US" sz="1800" dirty="0" smtClean="0"/>
              <a:t>).</a:t>
            </a:r>
          </a:p>
          <a:p>
            <a:r>
              <a:rPr lang="en-US" sz="1800" dirty="0" smtClean="0"/>
              <a:t>The exploration grid can be updated by: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535394"/>
              </p:ext>
            </p:extLst>
          </p:nvPr>
        </p:nvGraphicFramePr>
        <p:xfrm>
          <a:off x="1066800" y="2819400"/>
          <a:ext cx="1717964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Equation" r:id="rId3" imgW="964781" imgH="177723" progId="Equation.DSMT4">
                  <p:embed/>
                </p:oleObj>
              </mc:Choice>
              <mc:Fallback>
                <p:oleObj name="Equation" r:id="rId3" imgW="964781" imgH="177723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19400"/>
                        <a:ext cx="1717964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72349"/>
              </p:ext>
            </p:extLst>
          </p:nvPr>
        </p:nvGraphicFramePr>
        <p:xfrm>
          <a:off x="3844636" y="2819400"/>
          <a:ext cx="175952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Equation" r:id="rId5" imgW="990170" imgH="177723" progId="Equation.DSMT4">
                  <p:embed/>
                </p:oleObj>
              </mc:Choice>
              <mc:Fallback>
                <p:oleObj name="Equation" r:id="rId5" imgW="990170" imgH="177723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636" y="2819400"/>
                        <a:ext cx="175952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457200" y="3498410"/>
            <a:ext cx="3489786" cy="2231201"/>
          </a:xfrm>
          <a:prstGeom prst="rect">
            <a:avLst/>
          </a:prstGeom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3609341" cy="223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lus 14"/>
          <p:cNvSpPr/>
          <p:nvPr/>
        </p:nvSpPr>
        <p:spPr bwMode="auto">
          <a:xfrm>
            <a:off x="4114800" y="4191000"/>
            <a:ext cx="609600" cy="609600"/>
          </a:xfrm>
          <a:prstGeom prst="mathPlu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00" y="3143310"/>
            <a:ext cx="8458200" cy="2954979"/>
            <a:chOff x="381000" y="3143310"/>
            <a:chExt cx="8458200" cy="295497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81000" y="3143310"/>
              <a:ext cx="8458200" cy="295497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1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2171160" y="3143310"/>
              <a:ext cx="4709651" cy="2954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Direction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Exploration grids are uti</a:t>
            </a:r>
            <a:r>
              <a:rPr lang="en-US" sz="1800" dirty="0" smtClean="0"/>
              <a:t>lized to computed heading direction for next step movement.</a:t>
            </a:r>
          </a:p>
          <a:p>
            <a:pPr algn="just"/>
            <a:r>
              <a:rPr lang="en-US" sz="1800" dirty="0" smtClean="0"/>
              <a:t>Heading direction </a:t>
            </a:r>
            <a:r>
              <a:rPr lang="en-US" sz="1800" b="1" i="1" dirty="0" smtClean="0"/>
              <a:t>H</a:t>
            </a:r>
            <a:r>
              <a:rPr lang="en-US" sz="1800" dirty="0" smtClean="0"/>
              <a:t> is defined by a force field that attracted by unmapped area and repulsed by the obstacles surface.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57808"/>
              </p:ext>
            </p:extLst>
          </p:nvPr>
        </p:nvGraphicFramePr>
        <p:xfrm>
          <a:off x="717753" y="2667000"/>
          <a:ext cx="4768647" cy="860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Equation" r:id="rId3" imgW="2794000" imgH="508000" progId="Equation.DSMT4">
                  <p:embed/>
                </p:oleObj>
              </mc:Choice>
              <mc:Fallback>
                <p:oleObj name="Equation" r:id="rId3" imgW="2794000" imgH="508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53" y="2667000"/>
                        <a:ext cx="4768647" cy="860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747847"/>
              </p:ext>
            </p:extLst>
          </p:nvPr>
        </p:nvGraphicFramePr>
        <p:xfrm>
          <a:off x="717753" y="3505200"/>
          <a:ext cx="1683773" cy="503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Equation" r:id="rId5" imgW="1307532" imgH="393529" progId="Equation.DSMT4">
                  <p:embed/>
                </p:oleObj>
              </mc:Choice>
              <mc:Fallback>
                <p:oleObj name="Equation" r:id="rId5" imgW="1307532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53" y="3505200"/>
                        <a:ext cx="1683773" cy="503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68365"/>
              </p:ext>
            </p:extLst>
          </p:nvPr>
        </p:nvGraphicFramePr>
        <p:xfrm>
          <a:off x="717753" y="4038600"/>
          <a:ext cx="1683773" cy="503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Equation" r:id="rId7" imgW="1307532" imgH="393529" progId="Equation.DSMT4">
                  <p:embed/>
                </p:oleObj>
              </mc:Choice>
              <mc:Fallback>
                <p:oleObj name="Equation" r:id="rId7" imgW="1307532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53" y="4038600"/>
                        <a:ext cx="1683773" cy="503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655933"/>
              </p:ext>
            </p:extLst>
          </p:nvPr>
        </p:nvGraphicFramePr>
        <p:xfrm>
          <a:off x="717753" y="4648200"/>
          <a:ext cx="2814484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8" imgW="2184400" imgH="292100" progId="Equation.DSMT4">
                  <p:embed/>
                </p:oleObj>
              </mc:Choice>
              <mc:Fallback>
                <p:oleObj name="Equation" r:id="rId8" imgW="2184400" imgH="292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53" y="4648200"/>
                        <a:ext cx="2814484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95300" y="54534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attraction scale factor </a:t>
            </a:r>
            <a:r>
              <a:rPr lang="en-US" sz="1400" b="1" i="1" dirty="0" err="1"/>
              <a:t>K</a:t>
            </a:r>
            <a:r>
              <a:rPr lang="en-US" sz="1400" b="1" i="1" baseline="-25000" dirty="0" err="1"/>
              <a:t>kI</a:t>
            </a:r>
            <a:r>
              <a:rPr lang="en-US" sz="1400" baseline="-25000" dirty="0"/>
              <a:t> </a:t>
            </a:r>
            <a:r>
              <a:rPr lang="en-US" sz="1400" dirty="0"/>
              <a:t>increases with the distance between unmapped </a:t>
            </a:r>
            <a:r>
              <a:rPr lang="en-US" sz="1400" dirty="0" smtClean="0"/>
              <a:t>grids and </a:t>
            </a:r>
            <a:r>
              <a:rPr lang="en-US" sz="1400" dirty="0"/>
              <a:t>current location.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The </a:t>
            </a:r>
            <a:r>
              <a:rPr lang="en-US" sz="1400" dirty="0"/>
              <a:t>repulsive scale factor </a:t>
            </a:r>
            <a:r>
              <a:rPr lang="en-US" sz="1400" b="1" i="1" dirty="0" err="1"/>
              <a:t>K</a:t>
            </a:r>
            <a:r>
              <a:rPr lang="en-US" sz="1400" b="1" i="1" baseline="-25000" dirty="0" err="1"/>
              <a:t>lI</a:t>
            </a:r>
            <a:r>
              <a:rPr lang="en-US" sz="1400" dirty="0"/>
              <a:t>  is high for walls that are close by current location. </a:t>
            </a:r>
          </a:p>
        </p:txBody>
      </p:sp>
    </p:spTree>
    <p:extLst>
      <p:ext uri="{BB962C8B-B14F-4D97-AF65-F5344CB8AC3E}">
        <p14:creationId xmlns:p14="http://schemas.microsoft.com/office/powerpoint/2010/main" val="790701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Vantage Position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dirty="0" smtClean="0"/>
              <a:t>Heading direction is utilized to determine the field of frontier detection.</a:t>
            </a:r>
          </a:p>
          <a:p>
            <a:pPr algn="just"/>
            <a:r>
              <a:rPr lang="en-US" sz="1800" dirty="0" smtClean="0"/>
              <a:t>The frontier positions is detected based on accessibility by A* algorithm.</a:t>
            </a:r>
          </a:p>
          <a:p>
            <a:pPr algn="just"/>
            <a:r>
              <a:rPr lang="en-US" sz="1800" dirty="0" smtClean="0"/>
              <a:t>Frontier positions are generated for next vantage position determination.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199" y="2734043"/>
            <a:ext cx="4399893" cy="269340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6" name="TextBox 5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678" y="2771766"/>
            <a:ext cx="4266243" cy="2667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00200" y="3138100"/>
            <a:ext cx="164019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b="1" i="1" dirty="0" smtClean="0"/>
              <a:t>H</a:t>
            </a:r>
            <a:r>
              <a:rPr lang="en-US" sz="1200" dirty="0" smtClean="0"/>
              <a:t>=[-</a:t>
            </a:r>
            <a:r>
              <a:rPr lang="en-US" sz="1200" dirty="0"/>
              <a:t>0.9963   -0.0856]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71800" y="3276600"/>
            <a:ext cx="1102226" cy="1190634"/>
            <a:chOff x="2209799" y="2771766"/>
            <a:chExt cx="1102226" cy="1190634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2209799" y="3352800"/>
              <a:ext cx="11022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2779772" y="2771766"/>
              <a:ext cx="0" cy="119063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2362200" y="2971800"/>
              <a:ext cx="838200" cy="762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2362200" y="2971800"/>
              <a:ext cx="838200" cy="7620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30" name="Straight Arrow Connector 29"/>
          <p:cNvCxnSpPr/>
          <p:nvPr/>
        </p:nvCxnSpPr>
        <p:spPr bwMode="auto">
          <a:xfrm flipH="1">
            <a:off x="3124201" y="3857634"/>
            <a:ext cx="398712" cy="1809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1" name="Right Triangle 30"/>
          <p:cNvSpPr/>
          <p:nvPr/>
        </p:nvSpPr>
        <p:spPr bwMode="auto">
          <a:xfrm rot="5400000">
            <a:off x="2128173" y="3786861"/>
            <a:ext cx="1323967" cy="1465514"/>
          </a:xfrm>
          <a:prstGeom prst="rtTriangle">
            <a:avLst/>
          </a:prstGeom>
          <a:solidFill>
            <a:schemeClr val="tx2">
              <a:lumMod val="40000"/>
              <a:lumOff val="60000"/>
              <a:alpha val="53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5874" y="5427449"/>
            <a:ext cx="3268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Heading direction provide frontier search field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541622" y="5427448"/>
            <a:ext cx="2784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Generated frontier candidate positions</a:t>
            </a:r>
            <a:endParaRPr lang="en-US" sz="1200" dirty="0"/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vantage position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coverage area based on the LIDAR range.</a:t>
            </a:r>
          </a:p>
          <a:p>
            <a:r>
              <a:rPr lang="en-US" dirty="0" smtClean="0"/>
              <a:t>Determine potential coverage area by considering current known obstacles.</a:t>
            </a:r>
          </a:p>
          <a:p>
            <a:r>
              <a:rPr lang="en-US" dirty="0" smtClean="0"/>
              <a:t>Determine the next vantage position from candidate positions </a:t>
            </a:r>
            <a:r>
              <a:rPr lang="en-US" b="1" i="1" dirty="0" err="1"/>
              <a:t>P</a:t>
            </a:r>
            <a:r>
              <a:rPr lang="en-US" b="1" i="1" baseline="-25000" dirty="0" err="1"/>
              <a:t>ci</a:t>
            </a:r>
            <a:r>
              <a:rPr lang="en-US" dirty="0"/>
              <a:t> </a:t>
            </a:r>
            <a:r>
              <a:rPr lang="en-US" dirty="0" smtClean="0"/>
              <a:t> who has largest potential coverage area.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2083" y="3124200"/>
            <a:ext cx="3832033" cy="2362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91000" y="0"/>
            <a:ext cx="4766546" cy="277001"/>
            <a:chOff x="4191000" y="0"/>
            <a:chExt cx="4766546" cy="277001"/>
          </a:xfrm>
        </p:grpSpPr>
        <p:sp>
          <p:nvSpPr>
            <p:cNvPr id="6" name="TextBox 5"/>
            <p:cNvSpPr txBox="1"/>
            <p:nvPr/>
          </p:nvSpPr>
          <p:spPr>
            <a:xfrm>
              <a:off x="4191000" y="2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Systems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9036" y="0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Registration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5018" y="1"/>
              <a:ext cx="1194018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3529" y="2"/>
              <a:ext cx="1194017" cy="27699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dirty="0" smtClean="0"/>
                <a:t>Exploration</a:t>
              </a:r>
              <a:endParaRPr lang="en-US" sz="1200" dirty="0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83" y="3124200"/>
            <a:ext cx="3756284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83401" y="5476820"/>
            <a:ext cx="27093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Frontier position coverage area 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655668" y="5503940"/>
            <a:ext cx="4480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Frontier position coverage area considering obstacles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20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Path Planning for Exploration and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87925"/>
          </a:xfrm>
        </p:spPr>
        <p:txBody>
          <a:bodyPr/>
          <a:lstStyle/>
          <a:p>
            <a:pPr algn="just"/>
            <a:r>
              <a:rPr lang="en-US" b="1" dirty="0" smtClean="0"/>
              <a:t>Methodology:</a:t>
            </a:r>
          </a:p>
          <a:p>
            <a:pPr lvl="1" algn="just"/>
            <a:r>
              <a:rPr lang="en-US" dirty="0"/>
              <a:t>Heading direction calculation based on obstacles and unmapped space.</a:t>
            </a:r>
          </a:p>
          <a:p>
            <a:pPr lvl="1" algn="just"/>
            <a:r>
              <a:rPr lang="en-US" dirty="0" smtClean="0"/>
              <a:t>Frontier exploration strategy to generate candidate vantage positions.</a:t>
            </a:r>
          </a:p>
          <a:p>
            <a:pPr lvl="1" algn="just"/>
            <a:r>
              <a:rPr lang="en-US" dirty="0" smtClean="0"/>
              <a:t>Traversable determination based on A* path planning algorithm.</a:t>
            </a:r>
          </a:p>
          <a:p>
            <a:pPr lvl="1" algn="just"/>
            <a:r>
              <a:rPr lang="en-US" dirty="0" smtClean="0"/>
              <a:t>Next vantage determination from the candidate positions who has largest coverage of unmapped area.</a:t>
            </a:r>
          </a:p>
          <a:p>
            <a:r>
              <a:rPr lang="en-US" b="1" dirty="0" smtClean="0"/>
              <a:t>Evaluation:</a:t>
            </a:r>
          </a:p>
          <a:p>
            <a:pPr lvl="1" algn="just"/>
            <a:r>
              <a:rPr lang="en-US" dirty="0" smtClean="0"/>
              <a:t>Occupancy grids of  </a:t>
            </a:r>
            <a:r>
              <a:rPr lang="en-US" dirty="0"/>
              <a:t>mapping </a:t>
            </a:r>
            <a:r>
              <a:rPr lang="en-US" dirty="0" smtClean="0"/>
              <a:t>area for map completeness evaluation.</a:t>
            </a:r>
          </a:p>
          <a:p>
            <a:pPr lvl="1" algn="just"/>
            <a:r>
              <a:rPr lang="en-US" dirty="0" smtClean="0"/>
              <a:t>Exploration grid ensures all point density on object surface meet requirement of CAD model extraction.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129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State of  the Art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r>
              <a:rPr lang="en-US" b="1" dirty="0" smtClean="0"/>
              <a:t>Systems</a:t>
            </a:r>
          </a:p>
          <a:p>
            <a:pPr lvl="1" algn="just"/>
            <a:r>
              <a:rPr lang="en-US" dirty="0" smtClean="0"/>
              <a:t>Different mapping devices have been introduced for accurate map generation and localization.</a:t>
            </a:r>
          </a:p>
          <a:p>
            <a:pPr marL="671512" lvl="2" indent="0" algn="just">
              <a:buNone/>
            </a:pPr>
            <a:endParaRPr lang="en-US" dirty="0" smtClean="0"/>
          </a:p>
          <a:p>
            <a:pPr marL="671512" lvl="2" indent="0" algn="just">
              <a:buNone/>
            </a:pPr>
            <a:r>
              <a:rPr lang="en-US" dirty="0" smtClean="0"/>
              <a:t>Sonar </a:t>
            </a:r>
            <a:r>
              <a:rPr lang="en-US" dirty="0"/>
              <a:t>(</a:t>
            </a:r>
            <a:r>
              <a:rPr lang="en-US" dirty="0">
                <a:ea typeface="Times New Roman" pitchFamily="18" charset="0"/>
                <a:cs typeface="Times New Roman" pitchFamily="18" charset="0"/>
              </a:rPr>
              <a:t>S. </a:t>
            </a:r>
            <a:r>
              <a:rPr lang="en-US" dirty="0" smtClean="0">
                <a:ea typeface="Times New Roman" pitchFamily="18" charset="0"/>
                <a:cs typeface="Times New Roman" pitchFamily="18" charset="0"/>
              </a:rPr>
              <a:t>Williams, 2001</a:t>
            </a:r>
            <a:r>
              <a:rPr lang="en-US" dirty="0" smtClean="0"/>
              <a:t>)</a:t>
            </a:r>
          </a:p>
          <a:p>
            <a:pPr marL="671512" lvl="2" indent="0" algn="just">
              <a:buNone/>
            </a:pPr>
            <a:r>
              <a:rPr lang="en-US" dirty="0" smtClean="0"/>
              <a:t>Multiple </a:t>
            </a:r>
            <a:r>
              <a:rPr lang="en-US" dirty="0"/>
              <a:t>2D laser ranger(</a:t>
            </a:r>
            <a:r>
              <a:rPr lang="en-US" dirty="0">
                <a:ea typeface="Times New Roman" pitchFamily="18" charset="0"/>
                <a:cs typeface="Times New Roman" pitchFamily="18" charset="0"/>
              </a:rPr>
              <a:t>M. </a:t>
            </a:r>
            <a:r>
              <a:rPr lang="en-US" dirty="0" err="1" smtClean="0">
                <a:ea typeface="Times New Roman" pitchFamily="18" charset="0"/>
                <a:cs typeface="Times New Roman" pitchFamily="18" charset="0"/>
              </a:rPr>
              <a:t>Montemerlo</a:t>
            </a:r>
            <a:r>
              <a:rPr lang="en-US" dirty="0" smtClean="0">
                <a:ea typeface="Times New Roman" pitchFamily="18" charset="0"/>
                <a:cs typeface="Times New Roman" pitchFamily="18" charset="0"/>
              </a:rPr>
              <a:t>, 2004</a:t>
            </a:r>
            <a:r>
              <a:rPr lang="en-US" dirty="0" smtClean="0"/>
              <a:t>) </a:t>
            </a:r>
          </a:p>
          <a:p>
            <a:pPr marL="671512" lvl="2" indent="0" algn="just">
              <a:buNone/>
            </a:pPr>
            <a:r>
              <a:rPr lang="en-US" dirty="0" smtClean="0"/>
              <a:t>Camera </a:t>
            </a:r>
            <a:r>
              <a:rPr lang="en-US" dirty="0"/>
              <a:t>(J. </a:t>
            </a:r>
            <a:r>
              <a:rPr lang="en-US" dirty="0" err="1" smtClean="0"/>
              <a:t>Neira</a:t>
            </a:r>
            <a:r>
              <a:rPr lang="en-US" dirty="0" smtClean="0"/>
              <a:t>, 2008)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800" y="3690432"/>
            <a:ext cx="7040691" cy="2634168"/>
            <a:chOff x="1066800" y="2578736"/>
            <a:chExt cx="7040691" cy="263416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578736"/>
              <a:ext cx="3119920" cy="2069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 Box 26"/>
            <p:cNvSpPr txBox="1">
              <a:spLocks noChangeArrowheads="1"/>
            </p:cNvSpPr>
            <p:nvPr/>
          </p:nvSpPr>
          <p:spPr bwMode="auto">
            <a:xfrm>
              <a:off x="1066800" y="4800600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T. </a:t>
              </a:r>
              <a:r>
                <a:rPr lang="en-US" sz="1200" dirty="0" err="1" smtClean="0">
                  <a:latin typeface="+mn-lt"/>
                  <a:ea typeface="Times New Roman" pitchFamily="18" charset="0"/>
                  <a:cs typeface="Times New Roman" pitchFamily="18" charset="0"/>
                </a:rPr>
                <a:t>Peynot</a:t>
              </a:r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, 2004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2578736"/>
              <a:ext cx="3764091" cy="2069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4625245" y="4679760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M. </a:t>
              </a:r>
              <a:r>
                <a:rPr lang="en-US" sz="1200" dirty="0" err="1" smtClean="0">
                  <a:latin typeface="+mn-lt"/>
                  <a:ea typeface="Times New Roman" pitchFamily="18" charset="0"/>
                  <a:cs typeface="Times New Roman" pitchFamily="18" charset="0"/>
                </a:rPr>
                <a:t>Montemerlo</a:t>
              </a:r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, 2004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8162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and Mapping Result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775329" y="2918234"/>
            <a:ext cx="1951477" cy="12058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91171" y="4594634"/>
            <a:ext cx="1947706" cy="12265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667186" y="1298949"/>
            <a:ext cx="1971614" cy="123705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47786" y="1340273"/>
            <a:ext cx="1905000" cy="121796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6756902" y="1318034"/>
            <a:ext cx="1969904" cy="1217966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6172200" cy="313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3057586" y="1828800"/>
            <a:ext cx="457200" cy="304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5943600" y="1828800"/>
            <a:ext cx="457200" cy="304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7622819" y="2590800"/>
            <a:ext cx="304800" cy="304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5400000">
            <a:off x="7629024" y="4234820"/>
            <a:ext cx="304800" cy="304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1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87925"/>
          </a:xfrm>
        </p:spPr>
        <p:txBody>
          <a:bodyPr/>
          <a:lstStyle/>
          <a:p>
            <a:pPr algn="just"/>
            <a:r>
              <a:rPr lang="en-US" sz="1800" b="1" dirty="0"/>
              <a:t>Design and prototyping the </a:t>
            </a:r>
            <a:r>
              <a:rPr lang="en-US" sz="1800" b="1" dirty="0" smtClean="0"/>
              <a:t>hardware</a:t>
            </a:r>
          </a:p>
          <a:p>
            <a:pPr lvl="1" algn="just"/>
            <a:r>
              <a:rPr lang="en-US" sz="1600" dirty="0"/>
              <a:t>A mobile robotic platform was designed and built with four-wheel driven all-terrain </a:t>
            </a:r>
            <a:r>
              <a:rPr lang="en-US" sz="1600" dirty="0" smtClean="0"/>
              <a:t>vehicle.</a:t>
            </a:r>
          </a:p>
          <a:p>
            <a:pPr lvl="1" algn="just"/>
            <a:r>
              <a:rPr lang="en-US" sz="1600" dirty="0" smtClean="0"/>
              <a:t>Stationary 3D scanner was developed for color 3D mapping purpose.</a:t>
            </a:r>
          </a:p>
          <a:p>
            <a:pPr algn="just"/>
            <a:r>
              <a:rPr lang="en-US" sz="1800" b="1" dirty="0"/>
              <a:t>Scan-Stop-Scan methodology for autonomous </a:t>
            </a:r>
            <a:r>
              <a:rPr lang="en-US" sz="1800" b="1" dirty="0" smtClean="0"/>
              <a:t>exploration mapping</a:t>
            </a:r>
          </a:p>
          <a:p>
            <a:pPr lvl="1" algn="just"/>
            <a:r>
              <a:rPr lang="en-US" sz="1600" dirty="0"/>
              <a:t>N</a:t>
            </a:r>
            <a:r>
              <a:rPr lang="en-US" sz="1600" dirty="0" smtClean="0"/>
              <a:t>o </a:t>
            </a:r>
            <a:r>
              <a:rPr lang="en-US" sz="1600" dirty="0"/>
              <a:t>precise location sensor is used and the scan registration depends upon the scene </a:t>
            </a:r>
            <a:r>
              <a:rPr lang="en-US" sz="1600" dirty="0" smtClean="0"/>
              <a:t>continuity.</a:t>
            </a:r>
          </a:p>
          <a:p>
            <a:pPr lvl="1" algn="just"/>
            <a:r>
              <a:rPr lang="en-US" sz="1600" dirty="0" smtClean="0"/>
              <a:t>The </a:t>
            </a:r>
            <a:r>
              <a:rPr lang="en-US" sz="1600" dirty="0"/>
              <a:t>number of stops required by the vehicle depends upon the scanner </a:t>
            </a:r>
            <a:r>
              <a:rPr lang="en-US" sz="1600" dirty="0" smtClean="0"/>
              <a:t>range</a:t>
            </a:r>
            <a:endParaRPr lang="en-US" sz="1400" b="1" dirty="0" smtClean="0"/>
          </a:p>
          <a:p>
            <a:pPr algn="just"/>
            <a:r>
              <a:rPr lang="en-US" sz="1800" b="1" dirty="0" smtClean="0"/>
              <a:t>Point Cloud Analysis</a:t>
            </a:r>
          </a:p>
          <a:p>
            <a:pPr lvl="1" algn="just"/>
            <a:r>
              <a:rPr lang="en-US" sz="1600" dirty="0" smtClean="0"/>
              <a:t>Occlusion detection in 3D space based on depth discontinuity.</a:t>
            </a:r>
          </a:p>
          <a:p>
            <a:pPr lvl="1" algn="just"/>
            <a:r>
              <a:rPr lang="en-US" sz="1600" u="sng" dirty="0" smtClean="0"/>
              <a:t>Point cloud processing with noise filter, voxel de-sampling, normal extraction.</a:t>
            </a:r>
          </a:p>
          <a:p>
            <a:pPr lvl="1" algn="just"/>
            <a:r>
              <a:rPr lang="en-US" sz="1600" u="sng" dirty="0" smtClean="0"/>
              <a:t>Construction and update of exploration grid from point clouds. </a:t>
            </a:r>
          </a:p>
          <a:p>
            <a:pPr lvl="1" algn="just"/>
            <a:r>
              <a:rPr lang="en-US" sz="1600" u="sng" dirty="0" smtClean="0"/>
              <a:t>Identify obstacle and ground surface on exploration grid.</a:t>
            </a:r>
          </a:p>
        </p:txBody>
      </p:sp>
    </p:spTree>
    <p:extLst>
      <p:ext uri="{BB962C8B-B14F-4D97-AF65-F5344CB8AC3E}">
        <p14:creationId xmlns:p14="http://schemas.microsoft.com/office/powerpoint/2010/main" val="25484129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/>
            <a:r>
              <a:rPr lang="en-US" sz="1800" b="1" dirty="0" smtClean="0"/>
              <a:t>Color point cloud map registration algorithm</a:t>
            </a:r>
          </a:p>
          <a:p>
            <a:pPr lvl="1" algn="just"/>
            <a:r>
              <a:rPr lang="en-US" sz="1600" u="sng" dirty="0" smtClean="0"/>
              <a:t>Coarse registration algorithm has been developed to roughly align point clouds together. Hue is utilized as a filter to assist registration process and increase the performance.</a:t>
            </a:r>
          </a:p>
          <a:p>
            <a:pPr lvl="1" algn="just"/>
            <a:r>
              <a:rPr lang="en-US" sz="1600" dirty="0" smtClean="0"/>
              <a:t>Fine registration algorithms have been developed to register observed point cloud map together.</a:t>
            </a:r>
          </a:p>
          <a:p>
            <a:pPr lvl="1" algn="just"/>
            <a:r>
              <a:rPr lang="en-US" sz="1600" dirty="0" smtClean="0"/>
              <a:t>Color property has been introduced into the registration process for accelerating the speed and increasing the robustness.</a:t>
            </a:r>
          </a:p>
          <a:p>
            <a:pPr algn="just"/>
            <a:r>
              <a:rPr lang="en-US" sz="1800" b="1" dirty="0" smtClean="0"/>
              <a:t>Path planning strategy for exploration and mapping</a:t>
            </a:r>
          </a:p>
          <a:p>
            <a:pPr lvl="1" algn="just"/>
            <a:r>
              <a:rPr lang="en-US" sz="1600" u="sng" dirty="0" smtClean="0"/>
              <a:t>Heading direction computation based on force field.</a:t>
            </a:r>
          </a:p>
          <a:p>
            <a:pPr lvl="1" algn="just"/>
            <a:r>
              <a:rPr lang="en-US" sz="1600" u="sng" dirty="0" smtClean="0"/>
              <a:t>Frontier extraction on exploration grid.</a:t>
            </a:r>
          </a:p>
          <a:p>
            <a:pPr lvl="1" algn="just"/>
            <a:r>
              <a:rPr lang="en-US" sz="1600" u="sng" dirty="0" smtClean="0"/>
              <a:t>Potential coverage estimation on exploration grid.</a:t>
            </a:r>
          </a:p>
          <a:p>
            <a:pPr lvl="1" algn="just"/>
            <a:r>
              <a:rPr lang="en-US" sz="1600" u="sng" dirty="0" smtClean="0"/>
              <a:t>Next vantage position determination based on coverage of unmapped area.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003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lvl="1" algn="just"/>
            <a:r>
              <a:rPr lang="en-US" b="1" dirty="0" smtClean="0"/>
              <a:t>Integrating hue into EGI construction process</a:t>
            </a:r>
          </a:p>
          <a:p>
            <a:pPr lvl="2" algn="just"/>
            <a:r>
              <a:rPr lang="en-US" dirty="0" smtClean="0"/>
              <a:t>Weighted hue value can also be combined together with normal histograms to increase the coarse registration process.</a:t>
            </a:r>
          </a:p>
          <a:p>
            <a:pPr lvl="1" algn="just"/>
            <a:r>
              <a:rPr lang="en-US" b="1" dirty="0" smtClean="0"/>
              <a:t>Object </a:t>
            </a:r>
            <a:r>
              <a:rPr lang="en-US" b="1" dirty="0"/>
              <a:t>Surface and Contour </a:t>
            </a:r>
            <a:r>
              <a:rPr lang="en-US" b="1" dirty="0" smtClean="0"/>
              <a:t>Identification.</a:t>
            </a:r>
          </a:p>
          <a:p>
            <a:pPr lvl="2" algn="just"/>
            <a:r>
              <a:rPr lang="en-US" dirty="0" smtClean="0"/>
              <a:t>Surface reconstruction can be completed based on the point cloud analysis result.</a:t>
            </a:r>
          </a:p>
          <a:p>
            <a:pPr lvl="1" algn="just"/>
            <a:r>
              <a:rPr lang="en-US" b="1" dirty="0" smtClean="0"/>
              <a:t>Optimization of exploration strategy and map evaluation.</a:t>
            </a:r>
          </a:p>
          <a:p>
            <a:pPr lvl="2" algn="just"/>
            <a:r>
              <a:rPr lang="en-US" dirty="0" smtClean="0"/>
              <a:t>The exploration strategy can be evaluated to optimize trajectory of the exploration process.</a:t>
            </a:r>
          </a:p>
          <a:p>
            <a:pPr marL="671512" lvl="2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6047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State of the Art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r>
              <a:rPr lang="en-US" b="1" dirty="0" smtClean="0"/>
              <a:t>Process</a:t>
            </a:r>
          </a:p>
          <a:p>
            <a:pPr lvl="1" algn="just"/>
            <a:r>
              <a:rPr lang="en-US" dirty="0" smtClean="0"/>
              <a:t>Simultaneous Localization and Mapping (SLAM) methods to complete mapping from different scan segments . (J.A. </a:t>
            </a:r>
            <a:r>
              <a:rPr lang="en-US" dirty="0" err="1" smtClean="0"/>
              <a:t>Castellanos</a:t>
            </a:r>
            <a:r>
              <a:rPr lang="en-US" dirty="0" smtClean="0"/>
              <a:t>, 1999)</a:t>
            </a:r>
            <a:endParaRPr lang="en-US" dirty="0"/>
          </a:p>
          <a:p>
            <a:pPr lvl="1" algn="just"/>
            <a:r>
              <a:rPr lang="en-US" dirty="0" smtClean="0"/>
              <a:t>Monte Carlo methods to increase the robustness. (S. </a:t>
            </a:r>
            <a:r>
              <a:rPr lang="en-US" dirty="0" err="1" smtClean="0"/>
              <a:t>Thrun</a:t>
            </a:r>
            <a:r>
              <a:rPr lang="en-US" dirty="0" smtClean="0"/>
              <a:t>, 2000).</a:t>
            </a:r>
          </a:p>
          <a:p>
            <a:pPr lvl="1" algn="just"/>
            <a:r>
              <a:rPr lang="en-US" dirty="0" smtClean="0"/>
              <a:t>Stop-Scan process for accurate 3D </a:t>
            </a:r>
            <a:r>
              <a:rPr lang="en-US" dirty="0"/>
              <a:t>map generation (A. </a:t>
            </a:r>
            <a:r>
              <a:rPr lang="en-US" dirty="0" err="1" smtClean="0"/>
              <a:t>Nüchter</a:t>
            </a:r>
            <a:r>
              <a:rPr lang="en-US" dirty="0" smtClean="0"/>
              <a:t>, 2007).</a:t>
            </a:r>
          </a:p>
          <a:p>
            <a:pPr lvl="1" algn="just"/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990600" y="2616646"/>
            <a:ext cx="6934200" cy="3707954"/>
            <a:chOff x="990600" y="2438400"/>
            <a:chExt cx="6934200" cy="370795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438400"/>
              <a:ext cx="3228975" cy="323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438400"/>
              <a:ext cx="2509838" cy="329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1066800" y="5683696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Landmarks for  error correction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" name="Text Box 26"/>
            <p:cNvSpPr txBox="1">
              <a:spLocks noChangeArrowheads="1"/>
            </p:cNvSpPr>
            <p:nvPr/>
          </p:nvSpPr>
          <p:spPr bwMode="auto">
            <a:xfrm>
              <a:off x="4724400" y="5734050"/>
              <a:ext cx="3200400" cy="412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r>
                <a:rPr lang="en-US" sz="1200" dirty="0" smtClean="0">
                  <a:latin typeface="+mn-lt"/>
                  <a:ea typeface="Times New Roman" pitchFamily="18" charset="0"/>
                  <a:cs typeface="Times New Roman" pitchFamily="18" charset="0"/>
                </a:rPr>
                <a:t>Constructed map</a:t>
              </a:r>
              <a:endPara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520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213"/>
            <a:ext cx="8229600" cy="636587"/>
          </a:xfrm>
        </p:spPr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87925"/>
          </a:xfrm>
        </p:spPr>
        <p:txBody>
          <a:bodyPr/>
          <a:lstStyle/>
          <a:p>
            <a:r>
              <a:rPr lang="en-US" b="1" dirty="0"/>
              <a:t>Algorithms</a:t>
            </a:r>
          </a:p>
          <a:p>
            <a:pPr lvl="1"/>
            <a:r>
              <a:rPr lang="en-US" b="1" dirty="0"/>
              <a:t>Map registration</a:t>
            </a:r>
          </a:p>
          <a:p>
            <a:pPr marL="671512" lvl="2" indent="0" algn="just">
              <a:buNone/>
            </a:pPr>
            <a:r>
              <a:rPr lang="en-US" b="1" dirty="0" smtClean="0"/>
              <a:t>Coarse alignment</a:t>
            </a:r>
            <a:r>
              <a:rPr lang="en-US" b="1" dirty="0"/>
              <a:t>	</a:t>
            </a:r>
          </a:p>
          <a:p>
            <a:pPr lvl="2" algn="just"/>
            <a:r>
              <a:rPr lang="en-US" dirty="0"/>
              <a:t>Extended Gaussian Image (EGI) Algorithm  (A. </a:t>
            </a:r>
            <a:r>
              <a:rPr lang="en-US" dirty="0" err="1"/>
              <a:t>Makadia</a:t>
            </a:r>
            <a:r>
              <a:rPr lang="en-US" dirty="0"/>
              <a:t>, 2006). </a:t>
            </a:r>
          </a:p>
          <a:p>
            <a:pPr lvl="2" algn="just"/>
            <a:r>
              <a:rPr lang="en-US" dirty="0"/>
              <a:t>Signature points from curvature (C. Chua, 1997).</a:t>
            </a:r>
          </a:p>
          <a:p>
            <a:pPr lvl="2" algn="just"/>
            <a:r>
              <a:rPr lang="en-US" dirty="0"/>
              <a:t>2D Spin image correlation (A. Johnson, 1997).</a:t>
            </a:r>
          </a:p>
          <a:p>
            <a:pPr lvl="2" algn="just"/>
            <a:r>
              <a:rPr lang="en-US" dirty="0"/>
              <a:t>Principle component analysis (D. Chung 1998, J. </a:t>
            </a:r>
            <a:r>
              <a:rPr lang="en-US" dirty="0" err="1"/>
              <a:t>Tarel</a:t>
            </a:r>
            <a:r>
              <a:rPr lang="en-US" dirty="0"/>
              <a:t> 1998</a:t>
            </a:r>
            <a:r>
              <a:rPr lang="en-US" dirty="0" smtClean="0"/>
              <a:t>).</a:t>
            </a:r>
          </a:p>
          <a:p>
            <a:pPr marL="671512" lvl="2" indent="0">
              <a:buNone/>
            </a:pPr>
            <a:r>
              <a:rPr lang="en-US" b="1" dirty="0"/>
              <a:t>Fine registration</a:t>
            </a:r>
          </a:p>
          <a:p>
            <a:pPr lvl="2" algn="just"/>
            <a:r>
              <a:rPr lang="en-US" dirty="0"/>
              <a:t>Iterative Closest Point (ICP) for fine registration (</a:t>
            </a:r>
            <a:r>
              <a:rPr lang="en-US" dirty="0" err="1"/>
              <a:t>Bsel</a:t>
            </a:r>
            <a:r>
              <a:rPr lang="en-US" dirty="0"/>
              <a:t>, 1992). </a:t>
            </a:r>
          </a:p>
          <a:p>
            <a:pPr lvl="2" algn="just"/>
            <a:r>
              <a:rPr lang="en-US" dirty="0"/>
              <a:t>Parallel methods for ICP (C. </a:t>
            </a:r>
            <a:r>
              <a:rPr lang="en-US" dirty="0" err="1"/>
              <a:t>Langis</a:t>
            </a:r>
            <a:r>
              <a:rPr lang="en-US" dirty="0"/>
              <a:t>, 2001). </a:t>
            </a:r>
          </a:p>
          <a:p>
            <a:pPr lvl="2" algn="just"/>
            <a:r>
              <a:rPr lang="en-US" dirty="0"/>
              <a:t>Color is applied as filter in ICP (S. </a:t>
            </a:r>
            <a:r>
              <a:rPr lang="en-US" dirty="0" err="1"/>
              <a:t>Druon</a:t>
            </a:r>
            <a:r>
              <a:rPr lang="en-US" dirty="0"/>
              <a:t>, 2006). </a:t>
            </a:r>
          </a:p>
          <a:p>
            <a:pPr lvl="1"/>
            <a:r>
              <a:rPr lang="en-US" b="1" dirty="0" smtClean="0"/>
              <a:t>Exploration</a:t>
            </a:r>
            <a:r>
              <a:rPr lang="en-US" dirty="0" smtClean="0"/>
              <a:t> </a:t>
            </a:r>
            <a:endParaRPr lang="en-US" dirty="0"/>
          </a:p>
          <a:p>
            <a:pPr lvl="2" algn="just"/>
            <a:r>
              <a:rPr lang="en-US" dirty="0"/>
              <a:t>Semantic hierarchy of spatial representation </a:t>
            </a:r>
            <a:r>
              <a:rPr lang="en-US" dirty="0" smtClean="0"/>
              <a:t>(</a:t>
            </a:r>
            <a:r>
              <a:rPr lang="en-US" dirty="0" err="1" smtClean="0"/>
              <a:t>Kuipers</a:t>
            </a:r>
            <a:r>
              <a:rPr lang="en-US" dirty="0" smtClean="0"/>
              <a:t>, 1991).</a:t>
            </a:r>
            <a:endParaRPr lang="en-US" dirty="0"/>
          </a:p>
          <a:p>
            <a:pPr lvl="2" algn="just"/>
            <a:r>
              <a:rPr lang="en-US" dirty="0"/>
              <a:t>Greedy </a:t>
            </a:r>
            <a:r>
              <a:rPr lang="en-US" dirty="0" smtClean="0"/>
              <a:t>strategy. </a:t>
            </a:r>
            <a:r>
              <a:rPr lang="en-US" dirty="0"/>
              <a:t>(S. </a:t>
            </a:r>
            <a:r>
              <a:rPr lang="en-US" dirty="0" err="1" smtClean="0"/>
              <a:t>Thrun</a:t>
            </a:r>
            <a:r>
              <a:rPr lang="en-US" dirty="0" smtClean="0"/>
              <a:t>, 2002). </a:t>
            </a:r>
          </a:p>
          <a:p>
            <a:pPr lvl="2" algn="just"/>
            <a:r>
              <a:rPr lang="en-US" dirty="0" smtClean="0"/>
              <a:t>Frontier </a:t>
            </a:r>
            <a:r>
              <a:rPr lang="en-US" dirty="0"/>
              <a:t>based exploration strategy </a:t>
            </a:r>
            <a:r>
              <a:rPr lang="en-US" dirty="0" smtClean="0"/>
              <a:t>(</a:t>
            </a:r>
            <a:r>
              <a:rPr lang="en-US" dirty="0"/>
              <a:t>B. </a:t>
            </a:r>
            <a:r>
              <a:rPr lang="en-US" dirty="0" smtClean="0"/>
              <a:t>Yamauchi, 1998).</a:t>
            </a:r>
          </a:p>
        </p:txBody>
      </p:sp>
    </p:spTree>
    <p:extLst>
      <p:ext uri="{BB962C8B-B14F-4D97-AF65-F5344CB8AC3E}">
        <p14:creationId xmlns:p14="http://schemas.microsoft.com/office/powerpoint/2010/main" val="6387691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2"/>
  <p:tag name="DEFAULTWIDTH" val="348"/>
  <p:tag name="DEFAULTHEIGHT" val="305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31401</TotalTime>
  <Words>4019</Words>
  <Application>Microsoft Office PowerPoint</Application>
  <PresentationFormat>On-screen Show (4:3)</PresentationFormat>
  <Paragraphs>1069</Paragraphs>
  <Slides>73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宋体</vt:lpstr>
      <vt:lpstr>宋体</vt:lpstr>
      <vt:lpstr>Arial</vt:lpstr>
      <vt:lpstr>Calibri</vt:lpstr>
      <vt:lpstr>Cambria Math</vt:lpstr>
      <vt:lpstr>Garamond</vt:lpstr>
      <vt:lpstr>Symbol</vt:lpstr>
      <vt:lpstr>Times New Roman</vt:lpstr>
      <vt:lpstr>Wingdings</vt:lpstr>
      <vt:lpstr>Edge</vt:lpstr>
      <vt:lpstr>Equation</vt:lpstr>
      <vt:lpstr>Document</vt:lpstr>
      <vt:lpstr>Robotic Exploration for Mapping: Systems and Algorithms</vt:lpstr>
      <vt:lpstr>Overview</vt:lpstr>
      <vt:lpstr>Introduction: Map</vt:lpstr>
      <vt:lpstr>Introduction: Map Construction</vt:lpstr>
      <vt:lpstr>Robotic Mapping</vt:lpstr>
      <vt:lpstr>Research Objective</vt:lpstr>
      <vt:lpstr>State of  the Art </vt:lpstr>
      <vt:lpstr>State of the Art </vt:lpstr>
      <vt:lpstr>State of the Art</vt:lpstr>
      <vt:lpstr>1. Robotic Mapping Systems</vt:lpstr>
      <vt:lpstr>3D Point Cloud Map Generation</vt:lpstr>
      <vt:lpstr>Color Mapping Device &amp; Color Point Clouds </vt:lpstr>
      <vt:lpstr>PowerPoint Presentation</vt:lpstr>
      <vt:lpstr>PowerPoint Presentation</vt:lpstr>
      <vt:lpstr>    Exploration and Mapping Process</vt:lpstr>
      <vt:lpstr>Stop-Scan Mapping Process</vt:lpstr>
      <vt:lpstr>2 Point Cloud Analysis</vt:lpstr>
      <vt:lpstr>PowerPoint Presentation</vt:lpstr>
      <vt:lpstr>PowerPoint Presentation</vt:lpstr>
      <vt:lpstr>PowerPoint Presentation</vt:lpstr>
      <vt:lpstr>Occlusion in Single Vantage Position Map</vt:lpstr>
      <vt:lpstr>How Occlusion Occurs</vt:lpstr>
      <vt:lpstr>3D Scan Pattern</vt:lpstr>
      <vt:lpstr>Occlusion Determination</vt:lpstr>
      <vt:lpstr>Occlusion Detection Results</vt:lpstr>
      <vt:lpstr>Exploration Grid</vt:lpstr>
      <vt:lpstr>Exploration Grid</vt:lpstr>
      <vt:lpstr>3 Color Point Cloud Registration</vt:lpstr>
      <vt:lpstr>Point Cloud Registration</vt:lpstr>
      <vt:lpstr>Coarse Alignment with </vt:lpstr>
      <vt:lpstr>Coarse Rotation Alignment</vt:lpstr>
      <vt:lpstr>Rotation Alignment</vt:lpstr>
      <vt:lpstr>Coarse Translation Alignment</vt:lpstr>
      <vt:lpstr>Coarse Translation Alignment</vt:lpstr>
      <vt:lpstr>Hue Distribution Analysis</vt:lpstr>
      <vt:lpstr>Hue filtered Color Point Clouds</vt:lpstr>
      <vt:lpstr>Hue Constrained Coarse Registration Algorithm</vt:lpstr>
      <vt:lpstr>Hue Constrained Registration Result </vt:lpstr>
      <vt:lpstr>Eight Color Point Cloud Hue Distributions</vt:lpstr>
      <vt:lpstr>Hue Constrained Coarse Registration Performance</vt:lpstr>
      <vt:lpstr>Iterative Closest Point Algorithm</vt:lpstr>
      <vt:lpstr>ICP Algorithm for Fine Registration</vt:lpstr>
      <vt:lpstr>Points Association Using k-d Tree </vt:lpstr>
      <vt:lpstr>Introducing Color into ICP</vt:lpstr>
      <vt:lpstr>Selection of the 4th Dimension from Color Data</vt:lpstr>
      <vt:lpstr>Hue Component Remains Invariant with View Point</vt:lpstr>
      <vt:lpstr>Hue Assisted Iterative Closest Point (HICP) Algorithm</vt:lpstr>
      <vt:lpstr>PowerPoint Presentation</vt:lpstr>
      <vt:lpstr>Benchmark: 6DOF Registration</vt:lpstr>
      <vt:lpstr>Benchmark: 6DOF Registration</vt:lpstr>
      <vt:lpstr>Performance with Different Hue Weight and 3D ICP</vt:lpstr>
      <vt:lpstr>Two Different Color Point Cloud Registration with H-ICP</vt:lpstr>
      <vt:lpstr>Two Different Color Point Cloud Registration with H-ICP</vt:lpstr>
      <vt:lpstr>Performance Comparison</vt:lpstr>
      <vt:lpstr>Sequential Registration about Unknown Area</vt:lpstr>
      <vt:lpstr>Sequential Registration about Unknown Area</vt:lpstr>
      <vt:lpstr>Case I: 1D Distributed Hue</vt:lpstr>
      <vt:lpstr>Case I: 1D Distributed Hue</vt:lpstr>
      <vt:lpstr>Case II: Continuous Hue Distribution</vt:lpstr>
      <vt:lpstr>Case II: Continuous Hue Distribution</vt:lpstr>
      <vt:lpstr>Case III: Hue Is Noisy</vt:lpstr>
      <vt:lpstr>Case III: Hue Is Noisy</vt:lpstr>
      <vt:lpstr>Color Point Cloud Map Example (Indoor / Outdoor) (250+ Million Points, 150 Scans)</vt:lpstr>
      <vt:lpstr>4. Path Planning for Exploration</vt:lpstr>
      <vt:lpstr>Exploration Grid Update</vt:lpstr>
      <vt:lpstr>Heading Direction Computation</vt:lpstr>
      <vt:lpstr>Vantage Position Generation</vt:lpstr>
      <vt:lpstr>Next vantage position Determination</vt:lpstr>
      <vt:lpstr>Path Planning for Exploration and Mapping</vt:lpstr>
      <vt:lpstr>Exploration and Mapping Result</vt:lpstr>
      <vt:lpstr>Concluding Remarks</vt:lpstr>
      <vt:lpstr>Concluding Remarks</vt:lpstr>
      <vt:lpstr>Future work</vt:lpstr>
    </vt:vector>
  </TitlesOfParts>
  <Company>Stanford Graphics 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Cloud Data</dc:title>
  <dc:creator>niloy</dc:creator>
  <cp:lastModifiedBy>Hao Men</cp:lastModifiedBy>
  <cp:revision>1007</cp:revision>
  <cp:lastPrinted>2011-04-27T17:47:53Z</cp:lastPrinted>
  <dcterms:created xsi:type="dcterms:W3CDTF">2003-01-07T21:41:06Z</dcterms:created>
  <dcterms:modified xsi:type="dcterms:W3CDTF">2016-03-15T04:28:47Z</dcterms:modified>
</cp:coreProperties>
</file>